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notesSlides/notesSlide23.xml" ContentType="application/vnd.openxmlformats-officedocument.presentationml.notesSl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8"/>
  </p:notesMasterIdLst>
  <p:sldIdLst>
    <p:sldId id="257" r:id="rId2"/>
    <p:sldId id="299" r:id="rId3"/>
    <p:sldId id="298" r:id="rId4"/>
    <p:sldId id="296" r:id="rId5"/>
    <p:sldId id="285" r:id="rId6"/>
    <p:sldId id="297" r:id="rId7"/>
    <p:sldId id="278" r:id="rId8"/>
    <p:sldId id="300" r:id="rId9"/>
    <p:sldId id="287" r:id="rId10"/>
    <p:sldId id="258" r:id="rId11"/>
    <p:sldId id="288" r:id="rId12"/>
    <p:sldId id="280" r:id="rId13"/>
    <p:sldId id="290" r:id="rId14"/>
    <p:sldId id="291" r:id="rId15"/>
    <p:sldId id="269" r:id="rId16"/>
    <p:sldId id="262" r:id="rId17"/>
    <p:sldId id="277" r:id="rId18"/>
    <p:sldId id="261" r:id="rId19"/>
    <p:sldId id="260" r:id="rId20"/>
    <p:sldId id="268" r:id="rId21"/>
    <p:sldId id="293" r:id="rId22"/>
    <p:sldId id="263" r:id="rId23"/>
    <p:sldId id="279" r:id="rId24"/>
    <p:sldId id="266" r:id="rId25"/>
    <p:sldId id="295" r:id="rId26"/>
    <p:sldId id="275" r:id="rId27"/>
  </p:sldIdLst>
  <p:sldSz cx="12192000" cy="6858000"/>
  <p:notesSz cx="6797675" cy="987266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3735"/>
    <a:srgbClr val="FF3300"/>
    <a:srgbClr val="FF9900"/>
    <a:srgbClr val="9B2D1F"/>
    <a:srgbClr val="FFFFFF"/>
    <a:srgbClr val="800000"/>
    <a:srgbClr val="009999"/>
    <a:srgbClr val="C0504D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75" autoAdjust="0"/>
    <p:restoredTop sz="94660"/>
  </p:normalViewPr>
  <p:slideViewPr>
    <p:cSldViewPr snapToGrid="0">
      <p:cViewPr>
        <p:scale>
          <a:sx n="117" d="100"/>
          <a:sy n="117" d="100"/>
        </p:scale>
        <p:origin x="-108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tsytseroven\AppData\Local\Microsoft\Windows\Temporary%20Internet%20Files\Content.Outlook\WABCFHIA\&#1055;&#1088;&#1080;&#1083;&#1086;&#1078;.%20&#1082;%20&#1073;&#1072;&#1083;&#1072;&#1085;&#1089;&#1091;%20-%20&#1092;&#1086;&#1088;&#1084;&#1072;%20&#1076;&#1083;&#1103;%20&#1055;&#1086;&#1087;&#1086;&#1074;&#1072;%20&#1045;.&#1043;_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E:\&#1050;&#1086;&#1087;&#1080;&#1103;%20&#1044;&#1072;&#1085;&#1085;&#1099;&#1077;%20&#1087;&#1086;%20&#1087;&#1088;&#1077;&#1079;&#1077;&#1085;&#1090;&#1072;&#1094;&#1080;&#1080;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3.xml"/><Relationship Id="rId5" Type="http://schemas.microsoft.com/office/2011/relationships/chartStyle" Target="style3.xml"/><Relationship Id="rId4" Type="http://schemas.microsoft.com/office/2011/relationships/chartColorStyle" Target="colors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400">
                <a:solidFill>
                  <a:sysClr val="windowText" lastClr="000000"/>
                </a:solidFill>
              </a:rPr>
              <a:t>Протяжённость тепловых сетей, км труб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'01.07.2022г.'!$O$18</c:f>
              <c:strCache>
                <c:ptCount val="1"/>
                <c:pt idx="0">
                  <c:v>до 20 лет, км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6.09161734934830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6549704096089843E-3"/>
                  <c:y val="-2.40929707904031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8732938794786461E-3"/>
                  <c:y val="-1.20464853952015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0916173493483069E-3"/>
                  <c:y val="-4.81859415808062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654970409608895E-3"/>
                  <c:y val="-9.63718831616124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99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'01.07.2022г.'!$N$19:$N$23</c:f>
              <c:strCache>
                <c:ptCount val="5"/>
                <c:pt idx="0">
                  <c:v>Северный</c:v>
                </c:pt>
                <c:pt idx="1">
                  <c:v>Северо-Западный</c:v>
                </c:pt>
                <c:pt idx="2">
                  <c:v>Левобережный</c:v>
                </c:pt>
                <c:pt idx="3">
                  <c:v>Восточный</c:v>
                </c:pt>
                <c:pt idx="4">
                  <c:v>Пригородный</c:v>
                </c:pt>
              </c:strCache>
            </c:strRef>
          </c:cat>
          <c:val>
            <c:numRef>
              <c:f>'01.07.2022г.'!$O$19:$O$23</c:f>
              <c:numCache>
                <c:formatCode>0</c:formatCode>
                <c:ptCount val="5"/>
                <c:pt idx="0">
                  <c:v>1003</c:v>
                </c:pt>
                <c:pt idx="1">
                  <c:v>623</c:v>
                </c:pt>
                <c:pt idx="2">
                  <c:v>675</c:v>
                </c:pt>
                <c:pt idx="3">
                  <c:v>618</c:v>
                </c:pt>
                <c:pt idx="4">
                  <c:v>309</c:v>
                </c:pt>
              </c:numCache>
            </c:numRef>
          </c:val>
        </c:ser>
        <c:ser>
          <c:idx val="1"/>
          <c:order val="1"/>
          <c:tx>
            <c:strRef>
              <c:f>'01.07.2022г.'!$P$18</c:f>
              <c:strCache>
                <c:ptCount val="1"/>
                <c:pt idx="0">
                  <c:v>свыше 20 до 25 лет, км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9.4415272365803667E-4"/>
                  <c:y val="2.6744715244798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3448751415101895E-4"/>
                  <c:y val="7.90534004572343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5192126253614084E-3"/>
                  <c:y val="1.79103730104073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6821530289104324E-4"/>
                  <c:y val="7.84728926570885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183234698696615E-3"/>
                  <c:y val="3.73687668212094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'01.07.2022г.'!$N$19:$N$23</c:f>
              <c:strCache>
                <c:ptCount val="5"/>
                <c:pt idx="0">
                  <c:v>Северный</c:v>
                </c:pt>
                <c:pt idx="1">
                  <c:v>Северо-Западный</c:v>
                </c:pt>
                <c:pt idx="2">
                  <c:v>Левобережный</c:v>
                </c:pt>
                <c:pt idx="3">
                  <c:v>Восточный</c:v>
                </c:pt>
                <c:pt idx="4">
                  <c:v>Пригородный</c:v>
                </c:pt>
              </c:strCache>
            </c:strRef>
          </c:cat>
          <c:val>
            <c:numRef>
              <c:f>'01.07.2022г.'!$P$19:$P$23</c:f>
              <c:numCache>
                <c:formatCode>0</c:formatCode>
                <c:ptCount val="5"/>
                <c:pt idx="0">
                  <c:v>115</c:v>
                </c:pt>
                <c:pt idx="1">
                  <c:v>75</c:v>
                </c:pt>
                <c:pt idx="2">
                  <c:v>70</c:v>
                </c:pt>
                <c:pt idx="3">
                  <c:v>57</c:v>
                </c:pt>
                <c:pt idx="4">
                  <c:v>33</c:v>
                </c:pt>
              </c:numCache>
            </c:numRef>
          </c:val>
        </c:ser>
        <c:ser>
          <c:idx val="2"/>
          <c:order val="2"/>
          <c:tx>
            <c:strRef>
              <c:f>'01.07.2022г.'!$Q$18</c:f>
              <c:strCache>
                <c:ptCount val="1"/>
                <c:pt idx="0">
                  <c:v>свыше 25 лет, км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4.81859415808070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7.227891237121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8.83398723884005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9.63718831616133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183234698696615E-3"/>
                  <c:y val="-7.22789123712093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0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'01.07.2022г.'!$N$19:$N$23</c:f>
              <c:strCache>
                <c:ptCount val="5"/>
                <c:pt idx="0">
                  <c:v>Северный</c:v>
                </c:pt>
                <c:pt idx="1">
                  <c:v>Северо-Западный</c:v>
                </c:pt>
                <c:pt idx="2">
                  <c:v>Левобережный</c:v>
                </c:pt>
                <c:pt idx="3">
                  <c:v>Восточный</c:v>
                </c:pt>
                <c:pt idx="4">
                  <c:v>Пригородный</c:v>
                </c:pt>
              </c:strCache>
            </c:strRef>
          </c:cat>
          <c:val>
            <c:numRef>
              <c:f>'01.07.2022г.'!$Q$19:$Q$23</c:f>
              <c:numCache>
                <c:formatCode>0</c:formatCode>
                <c:ptCount val="5"/>
                <c:pt idx="0">
                  <c:v>170</c:v>
                </c:pt>
                <c:pt idx="1">
                  <c:v>276</c:v>
                </c:pt>
                <c:pt idx="2">
                  <c:v>206</c:v>
                </c:pt>
                <c:pt idx="3">
                  <c:v>124</c:v>
                </c:pt>
                <c:pt idx="4">
                  <c:v>337</c:v>
                </c:pt>
              </c:numCache>
            </c:numRef>
          </c:val>
        </c:ser>
        <c:ser>
          <c:idx val="3"/>
          <c:order val="3"/>
          <c:tx>
            <c:strRef>
              <c:f>'01.07.2022г.'!$R$18</c:f>
              <c:strCache>
                <c:ptCount val="1"/>
                <c:pt idx="0">
                  <c:v>Всего, км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4.8732938794786461E-3"/>
                  <c:y val="1.204648539520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8732938794786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916173493483069E-3"/>
                  <c:y val="4.81859415808062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873293879478735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6549704096089843E-3"/>
                  <c:y val="1.20464853952015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92D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'01.07.2022г.'!$N$19:$N$23</c:f>
              <c:strCache>
                <c:ptCount val="5"/>
                <c:pt idx="0">
                  <c:v>Северный</c:v>
                </c:pt>
                <c:pt idx="1">
                  <c:v>Северо-Западный</c:v>
                </c:pt>
                <c:pt idx="2">
                  <c:v>Левобережный</c:v>
                </c:pt>
                <c:pt idx="3">
                  <c:v>Восточный</c:v>
                </c:pt>
                <c:pt idx="4">
                  <c:v>Пригородный</c:v>
                </c:pt>
              </c:strCache>
            </c:strRef>
          </c:cat>
          <c:val>
            <c:numRef>
              <c:f>'01.07.2022г.'!$R$19:$R$23</c:f>
              <c:numCache>
                <c:formatCode>0</c:formatCode>
                <c:ptCount val="5"/>
                <c:pt idx="0">
                  <c:v>1288</c:v>
                </c:pt>
                <c:pt idx="1">
                  <c:v>974</c:v>
                </c:pt>
                <c:pt idx="2">
                  <c:v>950</c:v>
                </c:pt>
                <c:pt idx="3">
                  <c:v>799</c:v>
                </c:pt>
                <c:pt idx="4">
                  <c:v>680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7906560"/>
        <c:axId val="67534848"/>
        <c:axId val="0"/>
      </c:bar3DChart>
      <c:catAx>
        <c:axId val="6790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7534848"/>
        <c:crosses val="autoZero"/>
        <c:auto val="1"/>
        <c:lblAlgn val="ctr"/>
        <c:lblOffset val="100"/>
        <c:noMultiLvlLbl val="0"/>
      </c:catAx>
      <c:valAx>
        <c:axId val="67534848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67906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</a:t>
            </a:r>
            <a:r>
              <a:rPr lang="ru-RU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эксплуатации </a:t>
            </a:r>
            <a:r>
              <a:rPr lang="ru-RU" sz="18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агистральные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т/с </a:t>
            </a:r>
          </a:p>
        </c:rich>
      </c:tx>
      <c:layout>
        <c:manualLayout>
          <c:xMode val="edge"/>
          <c:yMode val="edge"/>
          <c:x val="0.29765745215650541"/>
          <c:y val="3.011183039282898E-2"/>
        </c:manualLayout>
      </c:layout>
      <c:overlay val="0"/>
    </c:title>
    <c:autoTitleDeleted val="0"/>
    <c:view3D>
      <c:rotX val="30"/>
      <c:rotY val="2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магистральные т/с 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rgbClr val="9BBB59"/>
              </a:soli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825-4CD2-8DF4-AFC77FCF3355}"/>
              </c:ext>
            </c:extLst>
          </c:dPt>
          <c:dPt>
            <c:idx val="1"/>
            <c:bubble3D val="0"/>
            <c:spPr>
              <a:solidFill>
                <a:srgbClr val="4F81BD"/>
              </a:soli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825-4CD2-8DF4-AFC77FCF3355}"/>
              </c:ext>
            </c:extLst>
          </c:dPt>
          <c:dPt>
            <c:idx val="2"/>
            <c:bubble3D val="0"/>
            <c:spPr>
              <a:solidFill>
                <a:srgbClr val="C0504D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825-4CD2-8DF4-AFC77FCF3355}"/>
              </c:ext>
            </c:extLst>
          </c:dPt>
          <c:dLbls>
            <c:dLbl>
              <c:idx val="0"/>
              <c:layout>
                <c:manualLayout>
                  <c:x val="-0.19001089692817616"/>
                  <c:y val="1.120052842985297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825-4CD2-8DF4-AFC77FCF335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274322310530797E-2"/>
                  <c:y val="-0.2226710582293024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825-4CD2-8DF4-AFC77FCF335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280362038185158"/>
                  <c:y val="5.0007993691756252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825-4CD2-8DF4-AFC77FCF335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 15 лет</c:v>
                </c:pt>
                <c:pt idx="1">
                  <c:v>15-25 лет</c:v>
                </c:pt>
                <c:pt idx="2">
                  <c:v>свыше 25 лет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556.66999999999996</c:v>
                </c:pt>
                <c:pt idx="1">
                  <c:v>119.47999999999999</c:v>
                </c:pt>
                <c:pt idx="2">
                  <c:v>89.412000000000006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825-4CD2-8DF4-AFC77FCF335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5.5782396133677928E-2"/>
          <c:y val="0.8584300253901328"/>
          <c:w val="0.89999995446771985"/>
          <c:h val="8.0598858915549493E-2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sz="1800"/>
            </a:pPr>
            <a:r>
              <a:rPr lang="ru-RU" sz="1800" dirty="0"/>
              <a:t>Срок</a:t>
            </a:r>
            <a:r>
              <a:rPr lang="ru-RU" sz="1800" baseline="0" dirty="0"/>
              <a:t> эксплуатации к</a:t>
            </a:r>
            <a:r>
              <a:rPr lang="ru-RU" sz="1800" dirty="0"/>
              <a:t>вартальные т/с </a:t>
            </a:r>
          </a:p>
        </c:rich>
      </c:tx>
      <c:layout>
        <c:manualLayout>
          <c:xMode val="edge"/>
          <c:yMode val="edge"/>
          <c:x val="0.31219046152590163"/>
          <c:y val="1.7010706820689173E-2"/>
        </c:manualLayout>
      </c:layout>
      <c:overlay val="0"/>
    </c:title>
    <c:autoTitleDeleted val="0"/>
    <c:view3D>
      <c:rotX val="30"/>
      <c:rotY val="21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квартальные т/с </c:v>
                </c:pt>
              </c:strCache>
            </c:strRef>
          </c:tx>
          <c:dPt>
            <c:idx val="0"/>
            <c:bubble3D val="0"/>
            <c:spPr>
              <a:solidFill>
                <a:srgbClr val="9BBB59"/>
              </a:soli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053-4635-A9AB-887972D0C096}"/>
              </c:ext>
            </c:extLst>
          </c:dPt>
          <c:dPt>
            <c:idx val="1"/>
            <c:bubble3D val="0"/>
            <c:explosion val="24"/>
            <c:spPr>
              <a:solidFill>
                <a:srgbClr val="4F81BD"/>
              </a:soli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053-4635-A9AB-887972D0C096}"/>
              </c:ext>
            </c:extLst>
          </c:dPt>
          <c:dPt>
            <c:idx val="2"/>
            <c:bubble3D val="0"/>
            <c:explosion val="30"/>
            <c:spPr>
              <a:solidFill>
                <a:srgbClr val="C0504D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053-4635-A9AB-887972D0C096}"/>
              </c:ext>
            </c:extLst>
          </c:dPt>
          <c:dLbls>
            <c:dLbl>
              <c:idx val="0"/>
              <c:layout>
                <c:manualLayout>
                  <c:x val="-0.16015449650665631"/>
                  <c:y val="-0.12217473252325969"/>
                </c:manualLayout>
              </c:layout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053-4635-A9AB-887972D0C09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8878232371536538E-2"/>
                  <c:y val="8.0312458822404745E-2"/>
                </c:manualLayout>
              </c:layout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053-4635-A9AB-887972D0C09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509817776509656E-2"/>
                  <c:y val="1.400684161708130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053-4635-A9AB-887972D0C09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 15 лет</c:v>
                </c:pt>
                <c:pt idx="1">
                  <c:v>15-25 лет</c:v>
                </c:pt>
                <c:pt idx="2">
                  <c:v>свыше 25 лет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2159.1260000000002</c:v>
                </c:pt>
                <c:pt idx="1">
                  <c:v>743.88499999999999</c:v>
                </c:pt>
                <c:pt idx="2">
                  <c:v>1032.232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053-4635-A9AB-887972D0C09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9.7086326167285311E-2"/>
          <c:y val="0.87107634035494763"/>
          <c:w val="0.89999986773956364"/>
          <c:h val="8.0598858915549465E-2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zero"/>
    <c:showDLblsOverMax val="0"/>
  </c:chart>
  <c:spPr>
    <a:solidFill>
      <a:sysClr val="window" lastClr="FFFFFF"/>
    </a:solidFill>
  </c:spPr>
  <c:txPr>
    <a:bodyPr/>
    <a:lstStyle/>
    <a:p>
      <a:pPr>
        <a:defRPr sz="1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200" b="1" dirty="0"/>
              <a:t>Статистика по обнаруженным утечкам системы мониторинга сетей теплоснабжения, штук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DB0-4E56-A8E6-A78E4EB7A24F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DB0-4E56-A8E6-A78E4EB7A24F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DB0-4E56-A8E6-A78E4EB7A24F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240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DB0-4E56-A8E6-A78E4EB7A24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62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DB0-4E56-A8E6-A78E4EB7A24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302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DB0-4E56-A8E6-A78E4EB7A24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Лист1!$A$3:$A$5</c:f>
              <c:strCache>
                <c:ptCount val="3"/>
                <c:pt idx="0">
                  <c:v>Утечек обнаружено на контролируемых участках,шт</c:v>
                </c:pt>
                <c:pt idx="1">
                  <c:v>Утечек обнаружено на прилегающих участках к датчикам,шт</c:v>
                </c:pt>
                <c:pt idx="2">
                  <c:v>Общее количество утечек обнаруженных системой, шт</c:v>
                </c:pt>
              </c:strCache>
            </c:strRef>
          </c:cat>
          <c:val>
            <c:numRef>
              <c:f>Лист1!$B$3:$B$5</c:f>
              <c:numCache>
                <c:formatCode>General</c:formatCode>
                <c:ptCount val="3"/>
                <c:pt idx="0">
                  <c:v>237</c:v>
                </c:pt>
                <c:pt idx="1">
                  <c:v>57</c:v>
                </c:pt>
                <c:pt idx="2">
                  <c:v>294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DB0-4E56-A8E6-A78E4EB7A2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7566208"/>
        <c:axId val="67588480"/>
      </c:barChart>
      <c:catAx>
        <c:axId val="67566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588480"/>
        <c:crosses val="autoZero"/>
        <c:auto val="1"/>
        <c:lblAlgn val="r"/>
        <c:lblOffset val="100"/>
        <c:noMultiLvlLbl val="0"/>
      </c:catAx>
      <c:valAx>
        <c:axId val="6758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566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F81BD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FD2-4685-82AB-16C3E746C9D2}"/>
              </c:ext>
            </c:extLst>
          </c:dPt>
          <c:dPt>
            <c:idx val="1"/>
            <c:invertIfNegative val="0"/>
            <c:bubble3D val="0"/>
            <c:spPr>
              <a:solidFill>
                <a:srgbClr val="25497D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FD2-4685-82AB-16C3E746C9D2}"/>
              </c:ext>
            </c:extLst>
          </c:dPt>
          <c:dPt>
            <c:idx val="2"/>
            <c:invertIfNegative val="0"/>
            <c:bubble3D val="0"/>
            <c:spPr>
              <a:solidFill>
                <a:srgbClr val="3888CA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FD2-4685-82AB-16C3E746C9D2}"/>
              </c:ext>
            </c:extLst>
          </c:dPt>
          <c:dPt>
            <c:idx val="3"/>
            <c:invertIfNegative val="0"/>
            <c:bubble3D val="0"/>
            <c:spPr>
              <a:solidFill>
                <a:srgbClr val="8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FD2-4685-82AB-16C3E746C9D2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506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386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330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FD2-4685-82AB-16C3E746C9D2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220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Лист1!$B$1:$B$5</c:f>
              <c:strCache>
                <c:ptCount val="5"/>
                <c:pt idx="0">
                  <c:v>Левобережный </c:v>
                </c:pt>
                <c:pt idx="1">
                  <c:v>Северный</c:v>
                </c:pt>
                <c:pt idx="2">
                  <c:v>Северо-Западный</c:v>
                </c:pt>
                <c:pt idx="3">
                  <c:v>Восточный</c:v>
                </c:pt>
                <c:pt idx="4">
                  <c:v>Пригородный</c:v>
                </c:pt>
              </c:strCache>
            </c:strRef>
          </c:cat>
          <c:val>
            <c:numRef>
              <c:f>Лист1!$A$1:$A$5</c:f>
              <c:numCache>
                <c:formatCode>General</c:formatCode>
                <c:ptCount val="5"/>
                <c:pt idx="0">
                  <c:v>491</c:v>
                </c:pt>
                <c:pt idx="1">
                  <c:v>381</c:v>
                </c:pt>
                <c:pt idx="2">
                  <c:v>326</c:v>
                </c:pt>
                <c:pt idx="3">
                  <c:v>252</c:v>
                </c:pt>
                <c:pt idx="4">
                  <c:v>240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FD2-4685-82AB-16C3E746C9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0612992"/>
        <c:axId val="60614528"/>
      </c:barChart>
      <c:catAx>
        <c:axId val="60612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ru-RU"/>
          </a:p>
        </c:txPr>
        <c:crossAx val="60614528"/>
        <c:crosses val="autoZero"/>
        <c:auto val="1"/>
        <c:lblAlgn val="ctr"/>
        <c:lblOffset val="100"/>
        <c:noMultiLvlLbl val="0"/>
      </c:catAx>
      <c:valAx>
        <c:axId val="606145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06129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0.57627</cdr:x>
      <cdr:y>0.2853</cdr:y>
    </cdr:from>
    <cdr:to>
      <cdr:x>0.75457</cdr:x>
      <cdr:y>0.34866</cdr:y>
    </cdr:to>
    <cdr:sp macro="" textlink="">
      <cdr:nvSpPr>
        <cdr:cNvPr id="2" name="Блок-схема: процесс 1"/>
        <cdr:cNvSpPr/>
      </cdr:nvSpPr>
      <cdr:spPr>
        <a:xfrm xmlns:a="http://schemas.openxmlformats.org/drawingml/2006/main">
          <a:off x="3458368" y="909547"/>
          <a:ext cx="1070043" cy="202003"/>
        </a:xfrm>
        <a:prstGeom xmlns:a="http://schemas.openxmlformats.org/drawingml/2006/main" prst="flowChartProcess">
          <a:avLst/>
        </a:prstGeom>
        <a:solidFill xmlns:a="http://schemas.openxmlformats.org/drawingml/2006/main">
          <a:srgbClr val="80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>
            <a:ln>
              <a:noFill/>
            </a:ln>
          </a:endParaRPr>
        </a:p>
      </cdr:txBody>
    </cdr:sp>
  </cdr:relSizeAnchor>
  <cdr:relSizeAnchor xmlns:cdr="http://schemas.openxmlformats.org/drawingml/2006/chartDrawing">
    <cdr:from>
      <cdr:x>0.74366</cdr:x>
      <cdr:y>0.2583</cdr:y>
    </cdr:from>
    <cdr:to>
      <cdr:x>0.88942</cdr:x>
      <cdr:y>0.37153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489169" y="847736"/>
          <a:ext cx="683909" cy="3716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defRPr sz="18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r>
            <a:rPr lang="ru-RU" sz="18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404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B2D0D78-B535-464A-8DD1-8AE28E31C73E}" type="datetimeFigureOut">
              <a:rPr lang="ru-RU"/>
              <a:pPr>
                <a:defRPr/>
              </a:pPr>
              <a:t>26.10.22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35075"/>
            <a:ext cx="5918200" cy="3328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065494F-47B6-4CD1-96B3-72AF8D7354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7696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86295F-B5E1-4619-8D1A-476996347449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8790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50888"/>
            <a:ext cx="6680200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7ED035-2308-412B-B3F0-B2909E5AC326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279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50888"/>
            <a:ext cx="6680200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7ED035-2308-412B-B3F0-B2909E5AC326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29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50888"/>
            <a:ext cx="6680200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7ED035-2308-412B-B3F0-B2909E5AC326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50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50888"/>
            <a:ext cx="6680200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7ED035-2308-412B-B3F0-B2909E5AC326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67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50888"/>
            <a:ext cx="6680200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7ED035-2308-412B-B3F0-B2909E5AC326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899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50888"/>
            <a:ext cx="6680200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2D9681-B980-4B10-93FB-5BA1CCFF5C75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33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50888"/>
            <a:ext cx="6680200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23D97-089C-4D62-8C46-493B6B011807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600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50888"/>
            <a:ext cx="6680200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74F8A80-127B-4E44-AE3E-24B37F4F4111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03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50888"/>
            <a:ext cx="6680200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DC8BBA-24BD-4CA3-BA0A-2031A99806AF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080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50888"/>
            <a:ext cx="6680200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AE218A-A0DC-4C97-ADA9-AB23A1C34F21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05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50888"/>
            <a:ext cx="6680200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7ED035-2308-412B-B3F0-B2909E5AC326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77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50888"/>
            <a:ext cx="6680200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7E0753-DA7A-43E0-8E3C-E05493F6CE5F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20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50888"/>
            <a:ext cx="6680200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7E0753-DA7A-43E0-8E3C-E05493F6CE5F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5737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50888"/>
            <a:ext cx="6680200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1DCB8D-3651-4917-85D5-6D83F956FE24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63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50888"/>
            <a:ext cx="6680200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1930BC-CA23-4431-A6F1-695377A67DB4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62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50888"/>
            <a:ext cx="6680200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65E310-A017-495D-BD6C-014F1915F970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1715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50888"/>
            <a:ext cx="6680200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65E310-A017-495D-BD6C-014F1915F970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24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B57D9A-D342-4D17-B485-690D8767642E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8000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50888"/>
            <a:ext cx="6680200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7ED035-2308-412B-B3F0-B2909E5AC326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56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50888"/>
            <a:ext cx="6680200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7ED035-2308-412B-B3F0-B2909E5AC326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23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50888"/>
            <a:ext cx="6680200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7ED035-2308-412B-B3F0-B2909E5AC326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84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50888"/>
            <a:ext cx="6680200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7ED035-2308-412B-B3F0-B2909E5AC326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19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50888"/>
            <a:ext cx="6680200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7ED035-2308-412B-B3F0-B2909E5AC326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14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50888"/>
            <a:ext cx="6680200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7ED035-2308-412B-B3F0-B2909E5AC326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74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50888"/>
            <a:ext cx="6680200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7ED035-2308-412B-B3F0-B2909E5AC326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825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F218E-A2E4-435C-A42F-2EB14A136BC8}" type="datetime1">
              <a:rPr lang="ru-RU"/>
              <a:pPr>
                <a:defRPr/>
              </a:pPr>
              <a:t>26.10.22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DD88E-339B-4540-AE04-E29BA5AAF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729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67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50097-9969-4F42-9BD8-A71D3576A673}" type="datetime1">
              <a:rPr lang="ru-RU"/>
              <a:pPr>
                <a:defRPr/>
              </a:pPr>
              <a:t>26.10.22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3E287-9DE9-4913-A654-9DB4787F6A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374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09600" y="0"/>
            <a:ext cx="10972800" cy="644525"/>
          </a:xfrm>
          <a:prstGeom prst="rect">
            <a:avLst/>
          </a:prstGeom>
        </p:spPr>
        <p:txBody>
          <a:bodyPr lIns="121920" tIns="60960" rIns="121920" bIns="6096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14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867"/>
              <a:t>Образец заголовка</a:t>
            </a:r>
            <a:endParaRPr lang="ru-RU" sz="1867" dirty="0"/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1pPr marL="0" indent="478355">
              <a:buNone/>
              <a:tabLst>
                <a:tab pos="478355" algn="l"/>
              </a:tabLst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0068-7EF2-4A18-93FE-D480D59E3FE7}" type="datetime1">
              <a:rPr lang="ru-RU"/>
              <a:pPr>
                <a:defRPr/>
              </a:pPr>
              <a:t>26.10.22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9BB88-3D65-478B-BA64-130DB5BAEA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144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 marL="0" indent="0">
              <a:buNone/>
              <a:defRPr sz="1867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467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 marL="0" indent="0">
              <a:buNone/>
              <a:defRPr sz="1867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467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AA62-C199-4C0C-BD1A-086CD5000196}" type="datetime1">
              <a:rPr lang="ru-RU"/>
              <a:pPr>
                <a:defRPr/>
              </a:pPr>
              <a:t>26.10.22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B17A8-8E2D-4B72-A96F-E46E8299EF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29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467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lang="ru-RU" sz="2133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>
              <a:defRPr lang="ru-RU" sz="1867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>
              <a:defRPr lang="ru-RU" sz="16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>
              <a:defRPr lang="ru-RU" sz="16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>
              <a:defRPr lang="ru-RU" sz="1467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7BC3A-0681-4299-BEC2-3C52BB588D46}" type="datetime1">
              <a:rPr lang="ru-RU"/>
              <a:pPr>
                <a:defRPr/>
              </a:pPr>
              <a:t>26.10.22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3F16B-9CC9-449F-90FF-FA599AC6C0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63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03B61-94CC-43B2-937D-AE3E16033CC8}" type="datetime1">
              <a:rPr lang="ru-RU"/>
              <a:pPr>
                <a:defRPr/>
              </a:pPr>
              <a:t>26.10.22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9D703-C1B2-4FFD-88A7-C6C6217439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055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/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r>
              <a:rPr lang="ru-RU"/>
              <a:t>БИЗНЕС-ПЛАН ДЗО ПАО РОССЕТИ НА 201_-201_ ГОДЫ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EBA9F060-6BC0-4826-ABFD-2C92287640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13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12212638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24839E9-5CCC-445A-BDE8-80966AB54701}" type="datetime1">
              <a:rPr lang="ru-RU"/>
              <a:pPr>
                <a:defRPr/>
              </a:pPr>
              <a:t>26.10.22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24DD3AA-2DE3-46FA-B301-0647332F60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1" r:id="rId2"/>
    <p:sldLayoutId id="2147483726" r:id="rId3"/>
    <p:sldLayoutId id="2147483722" r:id="rId4"/>
    <p:sldLayoutId id="2147483723" r:id="rId5"/>
    <p:sldLayoutId id="2147483724" r:id="rId6"/>
    <p:sldLayoutId id="2147483727" r:id="rId7"/>
  </p:sldLayoutIdLst>
  <p:hf hdr="0" ftr="0" dt="0"/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455613" indent="-4556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989013" indent="-3794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5224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21320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4pPr>
      <a:lvl5pPr marL="27416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4.jpeg"/><Relationship Id="rId5" Type="http://schemas.openxmlformats.org/officeDocument/2006/relationships/image" Target="../media/image29.png"/><Relationship Id="rId10" Type="http://schemas.openxmlformats.org/officeDocument/2006/relationships/image" Target="../media/image33.jpeg"/><Relationship Id="rId4" Type="http://schemas.openxmlformats.org/officeDocument/2006/relationships/image" Target="../media/image28.png"/><Relationship Id="rId9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4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1.png"/><Relationship Id="rId9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ctrTitle"/>
          </p:nvPr>
        </p:nvSpPr>
        <p:spPr>
          <a:xfrm>
            <a:off x="906463" y="2709863"/>
            <a:ext cx="10363200" cy="1470025"/>
          </a:xfrm>
        </p:spPr>
        <p:txBody>
          <a:bodyPr rtlCol="0">
            <a:normAutofit fontScale="90000"/>
          </a:bodyPr>
          <a:lstStyle/>
          <a:p>
            <a:pPr eaLnBrk="1" hangingPunct="1">
              <a:defRPr/>
            </a:pPr>
            <a:r>
              <a:rPr lang="ru-RU" altLang="ru-RU" sz="3000" dirty="0"/>
              <a:t>ПРАКТИЧЕСКИЙ ОПЫТ ЭКСПЛУАТАЦИИ </a:t>
            </a:r>
            <a:r>
              <a:rPr lang="ru-RU" altLang="ru-RU" sz="2800" dirty="0"/>
              <a:t/>
            </a:r>
            <a:br>
              <a:rPr lang="ru-RU" altLang="ru-RU" sz="2800" dirty="0"/>
            </a:br>
            <a:r>
              <a:rPr lang="ru-RU" altLang="ru-RU" sz="2600" dirty="0"/>
              <a:t>СИСТЕМЫ МОНИТОРИНГА </a:t>
            </a:r>
            <a:br>
              <a:rPr lang="ru-RU" altLang="ru-RU" sz="2600" dirty="0"/>
            </a:br>
            <a:r>
              <a:rPr lang="ru-RU" altLang="ru-RU" sz="2600" dirty="0"/>
              <a:t>СЕТЕЙ ТЕПЛОСНАБЖЕНИЯ</a:t>
            </a:r>
            <a:br>
              <a:rPr lang="ru-RU" altLang="ru-RU" sz="2600" dirty="0"/>
            </a:br>
            <a:r>
              <a:rPr lang="ru-RU" altLang="ru-RU" sz="2600" dirty="0"/>
              <a:t>«ОРТОМАТ МТС»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5177" y="163889"/>
            <a:ext cx="7927975" cy="3683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СОСТАВ СИСТЕМЫ МОНИТОРИНГА СЕТЕЙ ТЕПЛОСНАБЖЕНИЯ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19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8ACF9F-D9A0-49BA-9AC7-F825F9D02258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="" xmlns:a16="http://schemas.microsoft.com/office/drawing/2014/main" id="{51374B73-7CA5-6078-3412-90C491774FA3}"/>
              </a:ext>
            </a:extLst>
          </p:cNvPr>
          <p:cNvSpPr txBox="1"/>
          <p:nvPr/>
        </p:nvSpPr>
        <p:spPr>
          <a:xfrm>
            <a:off x="176373" y="927878"/>
            <a:ext cx="4117975" cy="752129"/>
          </a:xfrm>
          <a:prstGeom prst="rect">
            <a:avLst/>
          </a:prstGeom>
        </p:spPr>
        <p:txBody>
          <a:bodyPr wrap="square" lIns="0" tIns="13335" rIns="0" bIns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24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Линейное оборудование </a:t>
            </a:r>
            <a:r>
              <a:rPr lang="en-US" sz="24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4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ORTOMAT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="" xmlns:a16="http://schemas.microsoft.com/office/drawing/2014/main" id="{256FA800-BD3C-CF15-594E-585C52AD6251}"/>
              </a:ext>
            </a:extLst>
          </p:cNvPr>
          <p:cNvSpPr txBox="1"/>
          <p:nvPr/>
        </p:nvSpPr>
        <p:spPr>
          <a:xfrm>
            <a:off x="4891281" y="927878"/>
            <a:ext cx="6357982" cy="382156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24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Программное обеспечение HYDROPORT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O4G.gif">
            <a:extLst>
              <a:ext uri="{FF2B5EF4-FFF2-40B4-BE49-F238E27FC236}">
                <a16:creationId xmlns="" xmlns:a16="http://schemas.microsoft.com/office/drawing/2014/main" id="{70349393-3E81-BE08-53AE-1F0C83DA4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87" y="2142323"/>
            <a:ext cx="3626808" cy="251656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FC2D672-73DB-FB6E-5631-CF2C9CD1F1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74" y="1356506"/>
            <a:ext cx="7799393" cy="40719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AE0C84D-FD8E-85FF-2ED0-C24570C4F120}"/>
              </a:ext>
            </a:extLst>
          </p:cNvPr>
          <p:cNvSpPr txBox="1"/>
          <p:nvPr/>
        </p:nvSpPr>
        <p:spPr>
          <a:xfrm>
            <a:off x="1291752" y="5533934"/>
            <a:ext cx="105746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200"/>
              </a:spcBef>
            </a:pPr>
            <a:r>
              <a:rPr lang="ru-RU" sz="1800" b="1" dirty="0">
                <a:solidFill>
                  <a:srgbClr val="064B98"/>
                </a:solidFill>
                <a:latin typeface="Times New Roman" pitchFamily="18" charset="0"/>
                <a:cs typeface="Times New Roman" pitchFamily="18" charset="0"/>
              </a:rPr>
              <a:t>Система позволяет выявлять утечки на сетях теплоснабжения как уже существующие, так и на ранней стадии их возникновения.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3C9508A-126D-47B8-C3FD-53268A15B09B}"/>
              </a:ext>
            </a:extLst>
          </p:cNvPr>
          <p:cNvSpPr txBox="1"/>
          <p:nvPr/>
        </p:nvSpPr>
        <p:spPr>
          <a:xfrm>
            <a:off x="1862706" y="6352143"/>
            <a:ext cx="868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Практический опыт эксплуатации системы мониторинга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Ортомат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МТС»</a:t>
            </a:r>
          </a:p>
        </p:txBody>
      </p:sp>
      <p:sp>
        <p:nvSpPr>
          <p:cNvPr id="4" name="Овал 3"/>
          <p:cNvSpPr/>
          <p:nvPr/>
        </p:nvSpPr>
        <p:spPr>
          <a:xfrm>
            <a:off x="2543577" y="2910625"/>
            <a:ext cx="96592" cy="837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910624" y="3412901"/>
            <a:ext cx="122350" cy="1287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5177" y="163889"/>
            <a:ext cx="7927975" cy="3683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СОСТАВ СИСТЕМЫ МОНИТОРИНГА СЕТЕЙ ТЕПЛОСНАБЖЕНИЯ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19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8ACF9F-D9A0-49BA-9AC7-F825F9D02258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2" name="object 4">
            <a:extLst>
              <a:ext uri="{FF2B5EF4-FFF2-40B4-BE49-F238E27FC236}">
                <a16:creationId xmlns="" xmlns:a16="http://schemas.microsoft.com/office/drawing/2014/main" id="{25B4B861-F7FA-705F-C104-F10EDFFE23DD}"/>
              </a:ext>
            </a:extLst>
          </p:cNvPr>
          <p:cNvSpPr txBox="1"/>
          <p:nvPr/>
        </p:nvSpPr>
        <p:spPr>
          <a:xfrm>
            <a:off x="5510036" y="1376061"/>
            <a:ext cx="6350818" cy="3089948"/>
          </a:xfrm>
          <a:prstGeom prst="rect">
            <a:avLst/>
          </a:prstGeom>
          <a:solidFill>
            <a:schemeClr val="bg1"/>
          </a:solidFill>
        </p:spPr>
        <p:txBody>
          <a:bodyPr wrap="square" lIns="0" tIns="164465" rIns="0" bIns="0">
            <a:spAutoFit/>
          </a:bodyPr>
          <a:lstStyle/>
          <a:p>
            <a:pPr marL="12700">
              <a:spcBef>
                <a:spcPts val="1300"/>
              </a:spcBef>
              <a:buFont typeface="Arial" pitchFamily="34" charset="0"/>
              <a:buChar char="•"/>
            </a:pP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Автономное питание с ресурсом не менее 2 лет;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Монтаж /демонтаж не требует конструктивного  вмешательства в работу сети;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Защита IP68 ,  ударопрочный корпус;</a:t>
            </a:r>
            <a:endParaRPr lang="en-US" sz="2000" b="1" dirty="0">
              <a:solidFill>
                <a:srgbClr val="094897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Встроенный </a:t>
            </a:r>
            <a:r>
              <a:rPr lang="en-US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GSM-</a:t>
            </a: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модуль;</a:t>
            </a:r>
          </a:p>
          <a:p>
            <a:pPr marL="127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Измерения уровня шума трубопровода и передача</a:t>
            </a:r>
            <a:b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данных на сервер.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="" xmlns:a16="http://schemas.microsoft.com/office/drawing/2014/main" id="{5664915F-08BE-2F72-8D61-0B94ED36388D}"/>
              </a:ext>
            </a:extLst>
          </p:cNvPr>
          <p:cNvSpPr txBox="1"/>
          <p:nvPr/>
        </p:nvSpPr>
        <p:spPr>
          <a:xfrm>
            <a:off x="5223301" y="908044"/>
            <a:ext cx="6197610" cy="443070"/>
          </a:xfrm>
          <a:prstGeom prst="rect">
            <a:avLst/>
          </a:prstGeom>
        </p:spPr>
        <p:txBody>
          <a:bodyPr wrap="square" lIns="0" tIns="12065" rIns="0" bIns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Линейное оборудование О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RTOMAT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Рисунок 3" descr="O4G.jpg">
            <a:extLst>
              <a:ext uri="{FF2B5EF4-FFF2-40B4-BE49-F238E27FC236}">
                <a16:creationId xmlns="" xmlns:a16="http://schemas.microsoft.com/office/drawing/2014/main" id="{286A1950-19C6-848C-B8EB-3C244FC1F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63" y="960809"/>
            <a:ext cx="5123673" cy="3505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6F46C57-55C2-ACEC-4E48-4C33DD4238F7}"/>
              </a:ext>
            </a:extLst>
          </p:cNvPr>
          <p:cNvSpPr txBox="1"/>
          <p:nvPr/>
        </p:nvSpPr>
        <p:spPr>
          <a:xfrm>
            <a:off x="1178613" y="4965153"/>
            <a:ext cx="109144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200"/>
              </a:spcBef>
            </a:pPr>
            <a:r>
              <a:rPr lang="ru-RU" sz="1800" b="1" dirty="0">
                <a:solidFill>
                  <a:srgbClr val="064B98"/>
                </a:solidFill>
                <a:latin typeface="Times New Roman" pitchFamily="18" charset="0"/>
                <a:cs typeface="Times New Roman" pitchFamily="18" charset="0"/>
              </a:rPr>
              <a:t>Накапливаемые данные </a:t>
            </a:r>
            <a:r>
              <a:rPr lang="ru-RU" b="1" dirty="0">
                <a:solidFill>
                  <a:srgbClr val="064B98"/>
                </a:solidFill>
                <a:latin typeface="Times New Roman" pitchFamily="18" charset="0"/>
                <a:cs typeface="Times New Roman" pitchFamily="18" charset="0"/>
              </a:rPr>
              <a:t>об утечках</a:t>
            </a:r>
            <a:r>
              <a:rPr lang="ru-RU" sz="1800" b="1" dirty="0">
                <a:solidFill>
                  <a:srgbClr val="064B98"/>
                </a:solidFill>
                <a:latin typeface="Times New Roman" pitchFamily="18" charset="0"/>
                <a:cs typeface="Times New Roman" pitchFamily="18" charset="0"/>
              </a:rPr>
              <a:t>, позволяют ранжировать сети по степени износа на основании их технического состояния, соответственно формировать программы реновации сетей по данным объективного  контроля.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76F7B93-4CFE-8363-EB7D-F14D17A56D66}"/>
              </a:ext>
            </a:extLst>
          </p:cNvPr>
          <p:cNvSpPr txBox="1"/>
          <p:nvPr/>
        </p:nvSpPr>
        <p:spPr>
          <a:xfrm>
            <a:off x="1862706" y="6352143"/>
            <a:ext cx="868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Практический опыт эксплуатации системы мониторинга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Ортомат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МТС»</a:t>
            </a:r>
          </a:p>
        </p:txBody>
      </p:sp>
      <p:sp>
        <p:nvSpPr>
          <p:cNvPr id="10" name="Овал 9"/>
          <p:cNvSpPr/>
          <p:nvPr/>
        </p:nvSpPr>
        <p:spPr>
          <a:xfrm>
            <a:off x="3947375" y="2736761"/>
            <a:ext cx="186743" cy="1842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410755" y="1981201"/>
            <a:ext cx="186743" cy="1842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77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39717" y="204130"/>
            <a:ext cx="7927975" cy="3683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ОПИСАНИЕ СИСТЕМЫ МОНИТОРИНГА СЕТЕЙ ТЕПЛОСНАБЖЕНИЯ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19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8ACF9F-D9A0-49BA-9AC7-F825F9D02258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 altLang="ru-RU">
              <a:solidFill>
                <a:srgbClr val="898989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7476B44-4DB7-0653-F0ED-31A259F309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43" t="22049" r="36886" b="19151"/>
          <a:stretch/>
        </p:blipFill>
        <p:spPr>
          <a:xfrm>
            <a:off x="495010" y="840386"/>
            <a:ext cx="6637408" cy="48066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54EA98-BC3A-32EA-74E9-ECFC011D2D03}"/>
              </a:ext>
            </a:extLst>
          </p:cNvPr>
          <p:cNvSpPr txBox="1"/>
          <p:nvPr/>
        </p:nvSpPr>
        <p:spPr>
          <a:xfrm>
            <a:off x="7401755" y="1050954"/>
            <a:ext cx="1800200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2F93DF1-19BA-0593-E0FB-2159636E1F0A}"/>
              </a:ext>
            </a:extLst>
          </p:cNvPr>
          <p:cNvSpPr txBox="1"/>
          <p:nvPr/>
        </p:nvSpPr>
        <p:spPr>
          <a:xfrm>
            <a:off x="7132418" y="1092775"/>
            <a:ext cx="7543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Виброфон с соединительным кабелем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C4D0186-028D-6CBD-94E2-59ABE5FA985D}"/>
              </a:ext>
            </a:extLst>
          </p:cNvPr>
          <p:cNvSpPr txBox="1"/>
          <p:nvPr/>
        </p:nvSpPr>
        <p:spPr>
          <a:xfrm>
            <a:off x="7163733" y="1454823"/>
            <a:ext cx="7543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Магнитный переходник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5AA93AA-7DF9-8668-2FDC-EA7A260FBBF1}"/>
              </a:ext>
            </a:extLst>
          </p:cNvPr>
          <p:cNvSpPr txBox="1"/>
          <p:nvPr/>
        </p:nvSpPr>
        <p:spPr>
          <a:xfrm>
            <a:off x="7132418" y="1767856"/>
            <a:ext cx="79134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Магнит (для крепления виброфона)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5DCE7DD-89E5-6757-116B-FF0FD73A4F1C}"/>
              </a:ext>
            </a:extLst>
          </p:cNvPr>
          <p:cNvSpPr txBox="1"/>
          <p:nvPr/>
        </p:nvSpPr>
        <p:spPr>
          <a:xfrm>
            <a:off x="7132418" y="2183379"/>
            <a:ext cx="79134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Корпус отсека для элементов питания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E4DE002-0F80-4032-EB9B-B30A6C381CC9}"/>
              </a:ext>
            </a:extLst>
          </p:cNvPr>
          <p:cNvSpPr txBox="1"/>
          <p:nvPr/>
        </p:nvSpPr>
        <p:spPr>
          <a:xfrm>
            <a:off x="7115221" y="2349570"/>
            <a:ext cx="791345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50000"/>
              </a:lnSpc>
            </a:pP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Гнездо для присоединения виброфона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DC2ECAB-DC13-F895-5956-DD6F9DD1A0EB}"/>
              </a:ext>
            </a:extLst>
          </p:cNvPr>
          <p:cNvSpPr txBox="1"/>
          <p:nvPr/>
        </p:nvSpPr>
        <p:spPr>
          <a:xfrm>
            <a:off x="7134933" y="2733977"/>
            <a:ext cx="791345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50000"/>
              </a:lnSpc>
            </a:pPr>
            <a:r>
              <a:rPr lang="ru-RU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Держатель элементов питания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51FF232-D63D-6100-10E6-6CFEC495FD3F}"/>
              </a:ext>
            </a:extLst>
          </p:cNvPr>
          <p:cNvSpPr txBox="1"/>
          <p:nvPr/>
        </p:nvSpPr>
        <p:spPr>
          <a:xfrm>
            <a:off x="7132418" y="3012842"/>
            <a:ext cx="791345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50000"/>
              </a:lnSpc>
            </a:pP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См</a:t>
            </a:r>
            <a:r>
              <a:rPr lang="ru-RU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отровое стекло интерфейса </a:t>
            </a:r>
            <a:r>
              <a:rPr lang="en-GB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IrDA</a:t>
            </a:r>
            <a:endParaRPr lang="en-US" b="1" dirty="0">
              <a:solidFill>
                <a:srgbClr val="09489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E4A563C-7602-8EB2-695B-9F3D3D1FB5CD}"/>
              </a:ext>
            </a:extLst>
          </p:cNvPr>
          <p:cNvSpPr txBox="1"/>
          <p:nvPr/>
        </p:nvSpPr>
        <p:spPr>
          <a:xfrm>
            <a:off x="7157909" y="3361153"/>
            <a:ext cx="791345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50000"/>
              </a:lnSpc>
            </a:pP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Гнездо для антенны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FFADB1F-B55F-6AAE-50E5-4919ADE4ADDB}"/>
              </a:ext>
            </a:extLst>
          </p:cNvPr>
          <p:cNvSpPr txBox="1"/>
          <p:nvPr/>
        </p:nvSpPr>
        <p:spPr>
          <a:xfrm>
            <a:off x="7142145" y="3745929"/>
            <a:ext cx="7893996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50000"/>
              </a:lnSpc>
            </a:pPr>
            <a:r>
              <a:rPr lang="ru-RU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Верхняя часть регистратора с </a:t>
            </a:r>
            <a:r>
              <a:rPr lang="en-GB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SIM </a:t>
            </a:r>
            <a:r>
              <a:rPr lang="en-US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картой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99C3ECB-F03E-193B-276F-3C539F27FD7C}"/>
              </a:ext>
            </a:extLst>
          </p:cNvPr>
          <p:cNvSpPr txBox="1"/>
          <p:nvPr/>
        </p:nvSpPr>
        <p:spPr>
          <a:xfrm>
            <a:off x="7157909" y="4191453"/>
            <a:ext cx="460250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Антенна</a:t>
            </a:r>
            <a:endParaRPr lang="ru-RU" sz="20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2730047-3087-3BA9-8682-DFD545EFE835}"/>
              </a:ext>
            </a:extLst>
          </p:cNvPr>
          <p:cNvSpPr txBox="1"/>
          <p:nvPr/>
        </p:nvSpPr>
        <p:spPr>
          <a:xfrm>
            <a:off x="1862706" y="6352143"/>
            <a:ext cx="868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Практический опыт эксплуатации системы мониторинга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Ортомат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МТС»</a:t>
            </a:r>
          </a:p>
        </p:txBody>
      </p:sp>
      <p:sp>
        <p:nvSpPr>
          <p:cNvPr id="18" name="Овал 17"/>
          <p:cNvSpPr/>
          <p:nvPr/>
        </p:nvSpPr>
        <p:spPr>
          <a:xfrm>
            <a:off x="3813714" y="3059434"/>
            <a:ext cx="186743" cy="1842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673691" y="3518346"/>
            <a:ext cx="186743" cy="1842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66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5177" y="163889"/>
            <a:ext cx="7927975" cy="3683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СОСТАВ СИСТЕМЫ МОНИТОРИНГА СЕТЕЙ ТЕПЛОСНАБЖЕНИЯ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19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8ACF9F-D9A0-49BA-9AC7-F825F9D02258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="" xmlns:a16="http://schemas.microsoft.com/office/drawing/2014/main" id="{3A74C2FE-0E99-7DA6-3B45-A3A5C15E8EA7}"/>
              </a:ext>
            </a:extLst>
          </p:cNvPr>
          <p:cNvSpPr txBox="1"/>
          <p:nvPr/>
        </p:nvSpPr>
        <p:spPr>
          <a:xfrm>
            <a:off x="6803965" y="1284615"/>
            <a:ext cx="4976231" cy="41671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164465" rIns="0" bIns="0">
            <a:spAutoFit/>
          </a:bodyPr>
          <a:lstStyle/>
          <a:p>
            <a:pPr marL="12700" algn="just">
              <a:spcBef>
                <a:spcPts val="1300"/>
              </a:spcBef>
              <a:buFont typeface="Arial" pitchFamily="34" charset="0"/>
              <a:buChar char="•"/>
            </a:pPr>
            <a:r>
              <a:rPr lang="ru-RU" sz="2000" b="1" dirty="0">
                <a:solidFill>
                  <a:srgbClr val="094897"/>
                </a:solidFill>
                <a:latin typeface="Calibri" pitchFamily="34" charset="0"/>
              </a:rPr>
              <a:t> </a:t>
            </a: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Отображение на карте установленного оборудования </a:t>
            </a:r>
            <a:r>
              <a:rPr lang="en-US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ORTOMAT</a:t>
            </a: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12700" algn="just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Отображение параметров работы оборудования</a:t>
            </a:r>
            <a:r>
              <a:rPr lang="en-US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ORTOMAT</a:t>
            </a: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Круглосуточная запись уровня «шума» трубопровода (стабильный/нестабильный режим работы трубопровода);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Автоматическая/ручная корреляция  (идентификация дефекта);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Визуализация на карте режима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«Тревога»</a:t>
            </a: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13">
            <a:extLst>
              <a:ext uri="{FF2B5EF4-FFF2-40B4-BE49-F238E27FC236}">
                <a16:creationId xmlns="" xmlns:a16="http://schemas.microsoft.com/office/drawing/2014/main" id="{67996079-C69F-6F73-3C2B-7AF3AF2C1E9A}"/>
              </a:ext>
            </a:extLst>
          </p:cNvPr>
          <p:cNvSpPr txBox="1"/>
          <p:nvPr/>
        </p:nvSpPr>
        <p:spPr>
          <a:xfrm>
            <a:off x="2976664" y="747668"/>
            <a:ext cx="8208300" cy="443070"/>
          </a:xfrm>
          <a:prstGeom prst="rect">
            <a:avLst/>
          </a:prstGeom>
        </p:spPr>
        <p:txBody>
          <a:bodyPr wrap="square" lIns="0" tIns="1206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Программное обеспечение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HYDROPORT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301A15A-3C2B-9C56-AD26-95160A530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06218"/>
            <a:ext cx="6194365" cy="40455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4725167-2CC9-638F-FED4-B11BE993BE17}"/>
              </a:ext>
            </a:extLst>
          </p:cNvPr>
          <p:cNvSpPr txBox="1"/>
          <p:nvPr/>
        </p:nvSpPr>
        <p:spPr>
          <a:xfrm>
            <a:off x="1862706" y="6352143"/>
            <a:ext cx="868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Практический опыт эксплуатации системы мониторинга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Ортомат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МТС»</a:t>
            </a:r>
          </a:p>
        </p:txBody>
      </p:sp>
    </p:spTree>
    <p:extLst>
      <p:ext uri="{BB962C8B-B14F-4D97-AF65-F5344CB8AC3E}">
        <p14:creationId xmlns:p14="http://schemas.microsoft.com/office/powerpoint/2010/main" val="189335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5177" y="163889"/>
            <a:ext cx="7927975" cy="3683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АУДИОГРАММА  ЗАПИСАННАЯ СИСТЕМОЙ МОНИТОРИНГА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19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8ACF9F-D9A0-49BA-9AC7-F825F9D02258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 altLang="ru-RU" dirty="0">
              <a:solidFill>
                <a:srgbClr val="898989"/>
              </a:solidFill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="" xmlns:a16="http://schemas.microsoft.com/office/drawing/2014/main" id="{3F86944C-FEEB-F159-C01D-BEEA9BF41F9D}"/>
              </a:ext>
            </a:extLst>
          </p:cNvPr>
          <p:cNvSpPr/>
          <p:nvPr/>
        </p:nvSpPr>
        <p:spPr>
          <a:xfrm>
            <a:off x="474990" y="1500226"/>
            <a:ext cx="7215238" cy="41113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4">
            <a:extLst>
              <a:ext uri="{FF2B5EF4-FFF2-40B4-BE49-F238E27FC236}">
                <a16:creationId xmlns="" xmlns:a16="http://schemas.microsoft.com/office/drawing/2014/main" id="{5E156169-A703-2EE2-B69C-72823072D0CC}"/>
              </a:ext>
            </a:extLst>
          </p:cNvPr>
          <p:cNvSpPr txBox="1"/>
          <p:nvPr/>
        </p:nvSpPr>
        <p:spPr>
          <a:xfrm>
            <a:off x="7713159" y="1395072"/>
            <a:ext cx="4302075" cy="432169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889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  <a:buFont typeface="Arial" pitchFamily="34" charset="0"/>
              <a:buChar char="•"/>
            </a:pPr>
            <a:r>
              <a:rPr lang="ru-RU" sz="2000" b="1" spc="-5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Монтаж оборудования;</a:t>
            </a:r>
          </a:p>
          <a:p>
            <a:pPr marL="12700">
              <a:lnSpc>
                <a:spcPct val="100000"/>
              </a:lnSpc>
              <a:spcBef>
                <a:spcPts val="595"/>
              </a:spcBef>
              <a:buFont typeface="Arial" pitchFamily="34" charset="0"/>
              <a:buChar char="•"/>
            </a:pP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Уровень шума трубопровода         (500 ед.)  высокая вероятность утечки;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Мониторинг увеличение уровня шума (700 ед.), развитие утечки;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Утечка выявлена;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Отключение участка;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Ремонтные </a:t>
            </a: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работы (ЛВР);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Заполнение трубопровода</a:t>
            </a:r>
          </a:p>
          <a:p>
            <a:pPr marL="127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0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Уровень шума на сети (150 ед.), после  устранения </a:t>
            </a:r>
            <a:r>
              <a:rPr lang="ru-RU" sz="2000" b="1" spc="-10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утечки.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="" xmlns:a16="http://schemas.microsoft.com/office/drawing/2014/main" id="{9ECE1A85-AE53-B091-EC86-4E8CDFB941E6}"/>
              </a:ext>
            </a:extLst>
          </p:cNvPr>
          <p:cNvSpPr txBox="1"/>
          <p:nvPr/>
        </p:nvSpPr>
        <p:spPr>
          <a:xfrm>
            <a:off x="617866" y="1428788"/>
            <a:ext cx="7383780" cy="3406061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 marL="278765">
              <a:lnSpc>
                <a:spcPct val="100000"/>
              </a:lnSpc>
              <a:spcBef>
                <a:spcPts val="1350"/>
              </a:spcBef>
              <a:tabLst>
                <a:tab pos="1142365" algn="l"/>
                <a:tab pos="1935480" algn="l"/>
                <a:tab pos="4239260" algn="l"/>
                <a:tab pos="5103495" algn="l"/>
                <a:tab pos="6471920" algn="l"/>
              </a:tabLst>
            </a:pPr>
            <a:endParaRPr lang="ru-RU" sz="18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278765">
              <a:lnSpc>
                <a:spcPct val="100000"/>
              </a:lnSpc>
              <a:spcBef>
                <a:spcPts val="1350"/>
              </a:spcBef>
              <a:tabLst>
                <a:tab pos="1142365" algn="l"/>
                <a:tab pos="1935480" algn="l"/>
                <a:tab pos="4239260" algn="l"/>
                <a:tab pos="5103495" algn="l"/>
                <a:tab pos="6471920" algn="l"/>
              </a:tabLst>
            </a:pPr>
            <a:r>
              <a:rPr lang="ru-RU" sz="1800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					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="" xmlns:a16="http://schemas.microsoft.com/office/drawing/2014/main" id="{89781868-9414-274D-061A-08C28668B1E3}"/>
              </a:ext>
            </a:extLst>
          </p:cNvPr>
          <p:cNvSpPr/>
          <p:nvPr/>
        </p:nvSpPr>
        <p:spPr>
          <a:xfrm>
            <a:off x="2013262" y="4140068"/>
            <a:ext cx="169415" cy="1694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>
            <a:extLst>
              <a:ext uri="{FF2B5EF4-FFF2-40B4-BE49-F238E27FC236}">
                <a16:creationId xmlns="" xmlns:a16="http://schemas.microsoft.com/office/drawing/2014/main" id="{05022ABE-5360-76E4-7223-A0D9DC4EDEDC}"/>
              </a:ext>
            </a:extLst>
          </p:cNvPr>
          <p:cNvSpPr txBox="1"/>
          <p:nvPr/>
        </p:nvSpPr>
        <p:spPr>
          <a:xfrm>
            <a:off x="1853526" y="836065"/>
            <a:ext cx="809624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 err="1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r>
              <a:rPr sz="2400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-5" dirty="0" err="1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выявления</a:t>
            </a:r>
            <a:r>
              <a:rPr lang="ru-RU" sz="2400" b="1" spc="-5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sz="2400" b="1" spc="-5" dirty="0" err="1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развития</a:t>
            </a:r>
            <a:r>
              <a:rPr lang="ru-RU" sz="2400" b="1" spc="-295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 и   </a:t>
            </a:r>
            <a:r>
              <a:rPr sz="2400" b="1" spc="-5" dirty="0" err="1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устранения</a:t>
            </a:r>
            <a:r>
              <a:rPr lang="ru-RU" sz="2400" b="1" spc="-5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дефекта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6011" y="4465517"/>
            <a:ext cx="445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Calibri"/>
                <a:cs typeface="Calibri"/>
              </a:rPr>
              <a:t>6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835709" y="4465517"/>
            <a:ext cx="445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Calibri"/>
                <a:cs typeface="Calibri"/>
              </a:rPr>
              <a:t>5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752211" y="4465517"/>
            <a:ext cx="445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303653" y="4465517"/>
            <a:ext cx="445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Calibri"/>
                <a:cs typeface="Calibri"/>
              </a:rPr>
              <a:t>7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987724" y="4465517"/>
            <a:ext cx="445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Calibri"/>
                <a:cs typeface="Calibri"/>
              </a:rPr>
              <a:t>8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964601" y="4465517"/>
            <a:ext cx="445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685839" y="4465517"/>
            <a:ext cx="445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BA368B0-634C-17D5-7C89-937E94C09A00}"/>
              </a:ext>
            </a:extLst>
          </p:cNvPr>
          <p:cNvSpPr txBox="1"/>
          <p:nvPr/>
        </p:nvSpPr>
        <p:spPr>
          <a:xfrm>
            <a:off x="1862706" y="6352143"/>
            <a:ext cx="868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Практический опыт эксплуатации системы мониторинга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Ортомат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МТС»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50783A65-EE48-8B96-C0EC-13730DD2202B}"/>
              </a:ext>
            </a:extLst>
          </p:cNvPr>
          <p:cNvSpPr/>
          <p:nvPr/>
        </p:nvSpPr>
        <p:spPr>
          <a:xfrm>
            <a:off x="7043015" y="4126695"/>
            <a:ext cx="169415" cy="16941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object 7">
            <a:extLst>
              <a:ext uri="{FF2B5EF4-FFF2-40B4-BE49-F238E27FC236}">
                <a16:creationId xmlns="" xmlns:a16="http://schemas.microsoft.com/office/drawing/2014/main" id="{DDF53262-95B2-E7CB-ED9C-89626A592123}"/>
              </a:ext>
            </a:extLst>
          </p:cNvPr>
          <p:cNvSpPr/>
          <p:nvPr/>
        </p:nvSpPr>
        <p:spPr>
          <a:xfrm>
            <a:off x="2723917" y="4142365"/>
            <a:ext cx="169415" cy="1694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309B5070-EE90-F8EA-5227-866A196995AB}"/>
              </a:ext>
            </a:extLst>
          </p:cNvPr>
          <p:cNvSpPr/>
          <p:nvPr/>
        </p:nvSpPr>
        <p:spPr>
          <a:xfrm>
            <a:off x="4165590" y="4133034"/>
            <a:ext cx="169415" cy="1694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63BA54CC-CFE9-7B03-81BE-7390AE8CD246}"/>
              </a:ext>
            </a:extLst>
          </p:cNvPr>
          <p:cNvSpPr/>
          <p:nvPr/>
        </p:nvSpPr>
        <p:spPr>
          <a:xfrm>
            <a:off x="4888946" y="4125699"/>
            <a:ext cx="169415" cy="16941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A37E7FF9-F993-17D7-8D9E-5C5F711587A9}"/>
              </a:ext>
            </a:extLst>
          </p:cNvPr>
          <p:cNvSpPr/>
          <p:nvPr/>
        </p:nvSpPr>
        <p:spPr>
          <a:xfrm>
            <a:off x="5619428" y="4126695"/>
            <a:ext cx="169415" cy="16941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object 7">
            <a:extLst>
              <a:ext uri="{FF2B5EF4-FFF2-40B4-BE49-F238E27FC236}">
                <a16:creationId xmlns="" xmlns:a16="http://schemas.microsoft.com/office/drawing/2014/main" id="{BFBA7BD9-8BE4-501E-19FC-5B2DE3DE2485}"/>
              </a:ext>
            </a:extLst>
          </p:cNvPr>
          <p:cNvSpPr/>
          <p:nvPr/>
        </p:nvSpPr>
        <p:spPr>
          <a:xfrm>
            <a:off x="11472568" y="2163351"/>
            <a:ext cx="314863" cy="2717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7">
            <a:extLst>
              <a:ext uri="{FF2B5EF4-FFF2-40B4-BE49-F238E27FC236}">
                <a16:creationId xmlns="" xmlns:a16="http://schemas.microsoft.com/office/drawing/2014/main" id="{743EB069-A476-DE6A-6F01-797571D865FD}"/>
              </a:ext>
            </a:extLst>
          </p:cNvPr>
          <p:cNvSpPr/>
          <p:nvPr/>
        </p:nvSpPr>
        <p:spPr>
          <a:xfrm>
            <a:off x="11472568" y="3203383"/>
            <a:ext cx="314863" cy="304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FB61B07A-13BF-7B5F-9C13-466CBB7A1E22}"/>
              </a:ext>
            </a:extLst>
          </p:cNvPr>
          <p:cNvSpPr/>
          <p:nvPr/>
        </p:nvSpPr>
        <p:spPr>
          <a:xfrm>
            <a:off x="10277940" y="3616877"/>
            <a:ext cx="269067" cy="2608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50523024-F2E7-5076-32EB-33E51D1216A0}"/>
              </a:ext>
            </a:extLst>
          </p:cNvPr>
          <p:cNvSpPr/>
          <p:nvPr/>
        </p:nvSpPr>
        <p:spPr>
          <a:xfrm>
            <a:off x="10717761" y="3995263"/>
            <a:ext cx="269067" cy="26087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2F9BE34A-CEB9-2821-37B6-E09DAEEADD41}"/>
              </a:ext>
            </a:extLst>
          </p:cNvPr>
          <p:cNvSpPr/>
          <p:nvPr/>
        </p:nvSpPr>
        <p:spPr>
          <a:xfrm>
            <a:off x="11155901" y="4384229"/>
            <a:ext cx="269067" cy="26087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9F49D4EC-BEE2-0A46-44A8-1869E9624C65}"/>
              </a:ext>
            </a:extLst>
          </p:cNvPr>
          <p:cNvSpPr/>
          <p:nvPr/>
        </p:nvSpPr>
        <p:spPr>
          <a:xfrm>
            <a:off x="11438414" y="4780083"/>
            <a:ext cx="269067" cy="26087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3C9F21E0-6A42-7830-607C-43A813243F4A}"/>
              </a:ext>
            </a:extLst>
          </p:cNvPr>
          <p:cNvSpPr/>
          <p:nvPr/>
        </p:nvSpPr>
        <p:spPr>
          <a:xfrm>
            <a:off x="3453797" y="4140068"/>
            <a:ext cx="169415" cy="1694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EB1DC74C-FB2D-B232-B03C-9EB5F1A1763E}"/>
              </a:ext>
            </a:extLst>
          </p:cNvPr>
          <p:cNvSpPr/>
          <p:nvPr/>
        </p:nvSpPr>
        <p:spPr>
          <a:xfrm>
            <a:off x="6356348" y="4098806"/>
            <a:ext cx="169415" cy="169411"/>
          </a:xfrm>
          <a:prstGeom prst="ellipse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942AC2F5-489B-7E08-1205-771865033329}"/>
              </a:ext>
            </a:extLst>
          </p:cNvPr>
          <p:cNvSpPr/>
          <p:nvPr/>
        </p:nvSpPr>
        <p:spPr>
          <a:xfrm>
            <a:off x="11495465" y="5455897"/>
            <a:ext cx="269067" cy="26087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="" xmlns:a16="http://schemas.microsoft.com/office/drawing/2014/main" id="{752A5E91-BA91-0962-7874-6A48C28CCA3C}"/>
              </a:ext>
            </a:extLst>
          </p:cNvPr>
          <p:cNvSpPr/>
          <p:nvPr/>
        </p:nvSpPr>
        <p:spPr>
          <a:xfrm>
            <a:off x="827718" y="4127512"/>
            <a:ext cx="169415" cy="16941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E7E586F1-1F83-2BA2-536B-EC64AC501D80}"/>
              </a:ext>
            </a:extLst>
          </p:cNvPr>
          <p:cNvSpPr/>
          <p:nvPr/>
        </p:nvSpPr>
        <p:spPr>
          <a:xfrm>
            <a:off x="11476624" y="1523769"/>
            <a:ext cx="269067" cy="26087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80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8925" y="188913"/>
            <a:ext cx="7927975" cy="36988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ПОЛОЖИТЕЛЬНЫЕ ФАКТОРЫ  ПРИМЕНЕНИЯ СИСТЕМЫ МОНИТОРИНГА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10244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0F4864-698D-4644-AE2B-FC1FE7963FB8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10246" name="object 3"/>
          <p:cNvSpPr txBox="1">
            <a:spLocks noChangeArrowheads="1"/>
          </p:cNvSpPr>
          <p:nvPr/>
        </p:nvSpPr>
        <p:spPr bwMode="auto">
          <a:xfrm>
            <a:off x="7541335" y="2100245"/>
            <a:ext cx="4264755" cy="2937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13335" rIns="0" bIns="0">
            <a:spAutoFit/>
          </a:bodyPr>
          <a:lstStyle>
            <a:lvl1pPr marL="1809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lang="ru-RU" altLang="ru-RU" sz="2000" dirty="0"/>
              <a:t>Минимальные риски причинения  вреда здоровью граждан;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altLang="ru-RU" sz="2000" dirty="0"/>
              <a:t> Минимальные риски причинения ущерба имуществу третьих лиц;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altLang="ru-RU" sz="2000" dirty="0"/>
              <a:t> Объем потерь теплоносителя обусловлен временем на локализацию скрытых утечек;</a:t>
            </a:r>
          </a:p>
          <a:p>
            <a:pPr>
              <a:spcBef>
                <a:spcPts val="413"/>
              </a:spcBef>
              <a:buFont typeface="Arial" panose="020B0604020202020204" pitchFamily="34" charset="0"/>
              <a:buChar char="•"/>
            </a:pPr>
            <a:r>
              <a:rPr lang="ru-RU" altLang="ru-RU" sz="2000" dirty="0"/>
              <a:t> С момента возникновения, до устранения - утечка под контролем; </a:t>
            </a:r>
          </a:p>
        </p:txBody>
      </p:sp>
      <p:sp>
        <p:nvSpPr>
          <p:cNvPr id="10263" name="Прямоугольник 1"/>
          <p:cNvSpPr>
            <a:spLocks noChangeArrowheads="1"/>
          </p:cNvSpPr>
          <p:nvPr/>
        </p:nvSpPr>
        <p:spPr bwMode="auto">
          <a:xfrm>
            <a:off x="7605730" y="851729"/>
            <a:ext cx="3976670" cy="110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75"/>
              </a:spcBef>
            </a:pPr>
            <a:r>
              <a:rPr lang="ru-RU" altLang="ru-RU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ВЫЯВЛЕННЫЕ  </a:t>
            </a:r>
          </a:p>
          <a:p>
            <a:pPr>
              <a:spcBef>
                <a:spcPts val="675"/>
              </a:spcBef>
            </a:pPr>
            <a:r>
              <a:rPr lang="ru-RU" altLang="ru-RU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ПОВРЕЖДЕНИЯ</a:t>
            </a:r>
          </a:p>
          <a:p>
            <a:r>
              <a:rPr lang="ru-RU" altLang="ru-RU" sz="2000" dirty="0"/>
              <a:t>(с Системой мониторинга)</a:t>
            </a:r>
          </a:p>
        </p:txBody>
      </p:sp>
      <p:pic>
        <p:nvPicPr>
          <p:cNvPr id="4" name="УТЕЧКА">
            <a:hlinkClick r:id="" action="ppaction://media"/>
            <a:extLst>
              <a:ext uri="{FF2B5EF4-FFF2-40B4-BE49-F238E27FC236}">
                <a16:creationId xmlns="" xmlns:a16="http://schemas.microsoft.com/office/drawing/2014/main" id="{07F218FB-AC2B-982A-7E27-D406CD5DEAC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131" y="865308"/>
            <a:ext cx="7272204" cy="4315365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C937164-9D0A-3743-690A-0EC165E18214}"/>
              </a:ext>
            </a:extLst>
          </p:cNvPr>
          <p:cNvSpPr txBox="1"/>
          <p:nvPr/>
        </p:nvSpPr>
        <p:spPr>
          <a:xfrm>
            <a:off x="1862706" y="6352143"/>
            <a:ext cx="868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Практический опыт эксплуатации системы мониторинга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Ортомат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МТС»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9"/>
          <p:cNvSpPr txBox="1">
            <a:spLocks noChangeArrowheads="1"/>
          </p:cNvSpPr>
          <p:nvPr/>
        </p:nvSpPr>
        <p:spPr bwMode="auto">
          <a:xfrm>
            <a:off x="1166813" y="4032250"/>
            <a:ext cx="10206037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2291" name="Рисунок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7"/>
          <a:stretch>
            <a:fillRect/>
          </a:stretch>
        </p:blipFill>
        <p:spPr bwMode="auto">
          <a:xfrm>
            <a:off x="165100" y="1082675"/>
            <a:ext cx="5591175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8925" y="188913"/>
            <a:ext cx="7927975" cy="36988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РИСКИ И ПОСЛЕДСТВИЯ ПОВРЕЖДЕНИЙ БЕЗ СИСТЕМЫ МОНИТОРИНГА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12294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A8EAE1-2CF5-4EB9-B664-FB742F2C46B3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12295" name="object 5"/>
          <p:cNvSpPr txBox="1">
            <a:spLocks noChangeArrowheads="1"/>
          </p:cNvSpPr>
          <p:nvPr/>
        </p:nvSpPr>
        <p:spPr bwMode="auto">
          <a:xfrm>
            <a:off x="5853113" y="1114061"/>
            <a:ext cx="5729287" cy="414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85725" rIns="0" bIns="0">
            <a:spAutoFit/>
          </a:bodyPr>
          <a:lstStyle>
            <a:lvl1pPr marL="1809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75"/>
              </a:spcBef>
            </a:pPr>
            <a:r>
              <a:rPr lang="ru-RU" altLang="ru-RU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ПРОЯВЛЕННЫЕ  </a:t>
            </a:r>
          </a:p>
          <a:p>
            <a:pPr>
              <a:spcBef>
                <a:spcPts val="675"/>
              </a:spcBef>
            </a:pPr>
            <a:r>
              <a:rPr lang="ru-RU" altLang="ru-RU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ПОВРЕЖДЕНИЯ</a:t>
            </a:r>
          </a:p>
          <a:p>
            <a:r>
              <a:rPr lang="ru-RU" altLang="ru-RU" sz="2000" dirty="0"/>
              <a:t>(отсутствие Системы мониторинга):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altLang="ru-RU" sz="2000" dirty="0"/>
              <a:t> Риск причинения вреда здоровью граждан;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altLang="ru-RU" sz="2000" dirty="0"/>
              <a:t> Риск причинения ущерба имуществу третьих лиц;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altLang="ru-RU" sz="2000" dirty="0"/>
              <a:t> Объем потерь теплоносителя обусловлен временем скрытого вытекания и временем на локализацию прорыва;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altLang="ru-RU" sz="2000" dirty="0"/>
              <a:t>Уголовная ответственность специалистов теплоснабжающих организаций;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altLang="ru-RU" sz="2000" dirty="0"/>
              <a:t> Снижение имиджа Предприятия.</a:t>
            </a:r>
          </a:p>
          <a:p>
            <a:pPr>
              <a:spcBef>
                <a:spcPts val="400"/>
              </a:spcBef>
            </a:pPr>
            <a:endParaRPr lang="ru-RU" altLang="ru-RU" dirty="0"/>
          </a:p>
        </p:txBody>
      </p:sp>
      <p:pic>
        <p:nvPicPr>
          <p:cNvPr id="2" name="Есенина">
            <a:hlinkClick r:id="" action="ppaction://media"/>
            <a:extLst>
              <a:ext uri="{FF2B5EF4-FFF2-40B4-BE49-F238E27FC236}">
                <a16:creationId xmlns="" xmlns:a16="http://schemas.microsoft.com/office/drawing/2014/main" id="{93A7ABC9-F3E0-8404-C4EF-CECF78262F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5054" t="2754" r="30409"/>
          <a:stretch/>
        </p:blipFill>
        <p:spPr>
          <a:xfrm>
            <a:off x="557956" y="808072"/>
            <a:ext cx="5074359" cy="4758627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93C93A4-C172-7BBC-1181-8F19B7278FAF}"/>
              </a:ext>
            </a:extLst>
          </p:cNvPr>
          <p:cNvSpPr txBox="1"/>
          <p:nvPr/>
        </p:nvSpPr>
        <p:spPr>
          <a:xfrm>
            <a:off x="1862706" y="6352143"/>
            <a:ext cx="868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Практический опыт эксплуатации системы мониторинга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Ортомат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МТС»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F5EBA16E-4767-2883-8BCF-12F818E47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93422" y="200362"/>
            <a:ext cx="7927975" cy="36988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ПОЛОЖИТЕЛЬНЫЕ ФАКТОРЫ  ПРИМЕНЕНИЯ СИСТЕМЫ МОНИТОРИНГА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22532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B72080-2852-4DD0-9E57-4A6A1C96D547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22533" name="TextBox 2"/>
          <p:cNvSpPr txBox="1">
            <a:spLocks noChangeArrowheads="1"/>
          </p:cNvSpPr>
          <p:nvPr/>
        </p:nvSpPr>
        <p:spPr bwMode="auto">
          <a:xfrm>
            <a:off x="1184275" y="4137025"/>
            <a:ext cx="100933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534" name="TextBox 43"/>
          <p:cNvSpPr txBox="1">
            <a:spLocks noChangeArrowheads="1"/>
          </p:cNvSpPr>
          <p:nvPr/>
        </p:nvSpPr>
        <p:spPr bwMode="auto">
          <a:xfrm>
            <a:off x="415925" y="2413000"/>
            <a:ext cx="10809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ko-KR"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 1 - день</a:t>
            </a:r>
            <a:endParaRPr lang="ko-KR" altLang="en-US" sz="2000" b="1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2535" name="Group 72"/>
          <p:cNvGrpSpPr>
            <a:grpSpLocks/>
          </p:cNvGrpSpPr>
          <p:nvPr/>
        </p:nvGrpSpPr>
        <p:grpSpPr bwMode="auto">
          <a:xfrm>
            <a:off x="4083308" y="2461259"/>
            <a:ext cx="3221037" cy="2824163"/>
            <a:chOff x="2699792" y="2276872"/>
            <a:chExt cx="3312368" cy="2736303"/>
          </a:xfrm>
        </p:grpSpPr>
        <p:sp>
          <p:nvSpPr>
            <p:cNvPr id="41" name="Freeform 6"/>
            <p:cNvSpPr/>
            <p:nvPr/>
          </p:nvSpPr>
          <p:spPr>
            <a:xfrm>
              <a:off x="3419730" y="2535275"/>
              <a:ext cx="1872493" cy="2211806"/>
            </a:xfrm>
            <a:custGeom>
              <a:avLst/>
              <a:gdLst/>
              <a:ahLst/>
              <a:cxnLst/>
              <a:rect l="l" t="t" r="r" b="b"/>
              <a:pathLst>
                <a:path w="1872208" h="2211045">
                  <a:moveTo>
                    <a:pt x="0" y="0"/>
                  </a:moveTo>
                  <a:lnTo>
                    <a:pt x="9128" y="10788"/>
                  </a:lnTo>
                  <a:lnTo>
                    <a:pt x="1872208" y="1456894"/>
                  </a:lnTo>
                  <a:lnTo>
                    <a:pt x="1872208" y="2211045"/>
                  </a:lnTo>
                  <a:lnTo>
                    <a:pt x="1870585" y="2209702"/>
                  </a:lnTo>
                  <a:lnTo>
                    <a:pt x="0" y="772546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700" dirty="0"/>
            </a:p>
          </p:txBody>
        </p:sp>
        <p:sp>
          <p:nvSpPr>
            <p:cNvPr id="42" name="Right Arrow 5"/>
            <p:cNvSpPr/>
            <p:nvPr/>
          </p:nvSpPr>
          <p:spPr>
            <a:xfrm>
              <a:off x="3419730" y="2276872"/>
              <a:ext cx="2592430" cy="1296630"/>
            </a:xfrm>
            <a:prstGeom prst="rightArrow">
              <a:avLst>
                <a:gd name="adj1" fmla="val 58399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700"/>
            </a:p>
          </p:txBody>
        </p:sp>
        <p:sp>
          <p:nvSpPr>
            <p:cNvPr id="43" name="Right Arrow 33"/>
            <p:cNvSpPr/>
            <p:nvPr/>
          </p:nvSpPr>
          <p:spPr>
            <a:xfrm rot="10800000">
              <a:off x="2699792" y="3716545"/>
              <a:ext cx="2592430" cy="1296630"/>
            </a:xfrm>
            <a:prstGeom prst="rightArrow">
              <a:avLst>
                <a:gd name="adj1" fmla="val 58399"/>
                <a:gd name="adj2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700" dirty="0"/>
            </a:p>
          </p:txBody>
        </p:sp>
      </p:grpSp>
      <p:sp>
        <p:nvSpPr>
          <p:cNvPr id="22538" name="TextBox 47"/>
          <p:cNvSpPr txBox="1">
            <a:spLocks noChangeArrowheads="1"/>
          </p:cNvSpPr>
          <p:nvPr/>
        </p:nvSpPr>
        <p:spPr bwMode="auto">
          <a:xfrm>
            <a:off x="-2911222" y="5296544"/>
            <a:ext cx="108092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ko-KR" sz="2800" b="1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 системы </a:t>
            </a:r>
          </a:p>
          <a:p>
            <a:pPr algn="ctr" eaLnBrk="1" hangingPunct="1"/>
            <a:r>
              <a:rPr lang="ru-RU" altLang="ko-KR" sz="2800" b="1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мониторинга</a:t>
            </a:r>
            <a:endParaRPr lang="ko-KR" altLang="en-US" sz="2800" b="1" dirty="0">
              <a:solidFill>
                <a:srgbClr val="40404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539" name="TextBox 48"/>
          <p:cNvSpPr txBox="1">
            <a:spLocks noChangeArrowheads="1"/>
          </p:cNvSpPr>
          <p:nvPr/>
        </p:nvSpPr>
        <p:spPr bwMode="auto">
          <a:xfrm>
            <a:off x="7802117" y="5196271"/>
            <a:ext cx="41792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ko-KR" sz="2800" b="1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системой</a:t>
            </a:r>
          </a:p>
          <a:p>
            <a:pPr algn="ctr" eaLnBrk="1" hangingPunct="1"/>
            <a:r>
              <a:rPr lang="ru-RU" altLang="ko-KR" sz="2800" b="1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мониторинга</a:t>
            </a:r>
            <a:endParaRPr lang="ko-KR" altLang="en-US" sz="2800" b="1" dirty="0">
              <a:solidFill>
                <a:srgbClr val="40404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" name="Freeform 32"/>
          <p:cNvSpPr/>
          <p:nvPr/>
        </p:nvSpPr>
        <p:spPr>
          <a:xfrm>
            <a:off x="6727825" y="1498600"/>
            <a:ext cx="701675" cy="639763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2700"/>
          </a:p>
        </p:txBody>
      </p:sp>
      <p:sp>
        <p:nvSpPr>
          <p:cNvPr id="18" name="Freeform 32"/>
          <p:cNvSpPr/>
          <p:nvPr/>
        </p:nvSpPr>
        <p:spPr>
          <a:xfrm rot="10800000">
            <a:off x="4157663" y="1692275"/>
            <a:ext cx="701675" cy="639763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2700"/>
          </a:p>
        </p:txBody>
      </p:sp>
      <p:pic>
        <p:nvPicPr>
          <p:cNvPr id="22542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9" b="6194"/>
          <a:stretch>
            <a:fillRect/>
          </a:stretch>
        </p:blipFill>
        <p:spPr bwMode="auto">
          <a:xfrm>
            <a:off x="4991100" y="949325"/>
            <a:ext cx="1593850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Freeform: Shape 255"/>
          <p:cNvSpPr>
            <a:spLocks/>
          </p:cNvSpPr>
          <p:nvPr/>
        </p:nvSpPr>
        <p:spPr bwMode="auto">
          <a:xfrm rot="1034437">
            <a:off x="5202238" y="701675"/>
            <a:ext cx="1089025" cy="661988"/>
          </a:xfrm>
          <a:custGeom>
            <a:avLst/>
            <a:gdLst>
              <a:gd name="T0" fmla="*/ 2605361 w 647458"/>
              <a:gd name="T1" fmla="*/ 5573 h 566880"/>
              <a:gd name="T2" fmla="*/ 1150324 w 647458"/>
              <a:gd name="T3" fmla="*/ 161279 h 566880"/>
              <a:gd name="T4" fmla="*/ 472319 w 647458"/>
              <a:gd name="T5" fmla="*/ 686789 h 566880"/>
              <a:gd name="T6" fmla="*/ 159984 w 647458"/>
              <a:gd name="T7" fmla="*/ 948660 h 566880"/>
              <a:gd name="T8" fmla="*/ 0 w 647458"/>
              <a:gd name="T9" fmla="*/ 1012357 h 566880"/>
              <a:gd name="T10" fmla="*/ 350426 w 647458"/>
              <a:gd name="T11" fmla="*/ 1053052 h 566880"/>
              <a:gd name="T12" fmla="*/ 523822 w 647458"/>
              <a:gd name="T13" fmla="*/ 1048849 h 566880"/>
              <a:gd name="T14" fmla="*/ 1429396 w 647458"/>
              <a:gd name="T15" fmla="*/ 984782 h 566880"/>
              <a:gd name="T16" fmla="*/ 4828932 w 647458"/>
              <a:gd name="T17" fmla="*/ 509390 h 566880"/>
              <a:gd name="T18" fmla="*/ 5178313 w 647458"/>
              <a:gd name="T19" fmla="*/ 441288 h 566880"/>
              <a:gd name="T20" fmla="*/ 5104069 w 647458"/>
              <a:gd name="T21" fmla="*/ 447920 h 566880"/>
              <a:gd name="T22" fmla="*/ 4730791 w 647458"/>
              <a:gd name="T23" fmla="*/ 315217 h 566880"/>
              <a:gd name="T24" fmla="*/ 2605361 w 647458"/>
              <a:gd name="T25" fmla="*/ 5573 h 56688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47458" h="566880">
                <a:moveTo>
                  <a:pt x="325755" y="3000"/>
                </a:moveTo>
                <a:cubicBezTo>
                  <a:pt x="261937" y="17288"/>
                  <a:pt x="197167" y="47768"/>
                  <a:pt x="143828" y="86820"/>
                </a:cubicBezTo>
                <a:cubicBezTo>
                  <a:pt x="47625" y="156353"/>
                  <a:pt x="35242" y="262080"/>
                  <a:pt x="59055" y="369713"/>
                </a:cubicBezTo>
                <a:cubicBezTo>
                  <a:pt x="72390" y="427815"/>
                  <a:pt x="60960" y="470678"/>
                  <a:pt x="20003" y="510683"/>
                </a:cubicBezTo>
                <a:cubicBezTo>
                  <a:pt x="11430" y="519255"/>
                  <a:pt x="6667" y="533543"/>
                  <a:pt x="0" y="544973"/>
                </a:cubicBezTo>
                <a:cubicBezTo>
                  <a:pt x="15240" y="552593"/>
                  <a:pt x="29528" y="566880"/>
                  <a:pt x="43815" y="566880"/>
                </a:cubicBezTo>
                <a:lnTo>
                  <a:pt x="65495" y="564618"/>
                </a:lnTo>
                <a:lnTo>
                  <a:pt x="178721" y="530129"/>
                </a:lnTo>
                <a:cubicBezTo>
                  <a:pt x="449670" y="395635"/>
                  <a:pt x="455226" y="398414"/>
                  <a:pt x="603774" y="274215"/>
                </a:cubicBezTo>
                <a:lnTo>
                  <a:pt x="647458" y="237555"/>
                </a:lnTo>
                <a:lnTo>
                  <a:pt x="638175" y="241125"/>
                </a:lnTo>
                <a:cubicBezTo>
                  <a:pt x="622935" y="217313"/>
                  <a:pt x="601980" y="195405"/>
                  <a:pt x="591503" y="169688"/>
                </a:cubicBezTo>
                <a:cubicBezTo>
                  <a:pt x="553403" y="74438"/>
                  <a:pt x="421005" y="-17955"/>
                  <a:pt x="325755" y="3000"/>
                </a:cubicBezTo>
                <a:close/>
              </a:path>
            </a:pathLst>
          </a:custGeom>
          <a:solidFill>
            <a:schemeClr val="bg1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pic>
        <p:nvPicPr>
          <p:cNvPr id="22544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863600"/>
            <a:ext cx="6397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246A4D25-15A7-3C77-66AE-BF183C873104}"/>
              </a:ext>
            </a:extLst>
          </p:cNvPr>
          <p:cNvGrpSpPr/>
          <p:nvPr/>
        </p:nvGrpSpPr>
        <p:grpSpPr>
          <a:xfrm>
            <a:off x="269875" y="684401"/>
            <a:ext cx="3713163" cy="4306699"/>
            <a:chOff x="269875" y="684401"/>
            <a:chExt cx="3713163" cy="4306699"/>
          </a:xfrm>
        </p:grpSpPr>
        <p:pic>
          <p:nvPicPr>
            <p:cNvPr id="22536" name="Рисунок 4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67"/>
            <a:stretch>
              <a:fillRect/>
            </a:stretch>
          </p:blipFill>
          <p:spPr bwMode="auto">
            <a:xfrm>
              <a:off x="269875" y="1220788"/>
              <a:ext cx="3713163" cy="3770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A025742C-D143-CA01-6BC4-99046519D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213" t="11237" r="39063" b="14453"/>
            <a:stretch/>
          </p:blipFill>
          <p:spPr>
            <a:xfrm>
              <a:off x="1965325" y="684401"/>
              <a:ext cx="1477961" cy="1371075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7D084B37-366C-1A17-AB09-368D209F400C}"/>
              </a:ext>
            </a:extLst>
          </p:cNvPr>
          <p:cNvGrpSpPr/>
          <p:nvPr/>
        </p:nvGrpSpPr>
        <p:grpSpPr>
          <a:xfrm>
            <a:off x="7299327" y="1806195"/>
            <a:ext cx="4815508" cy="3103180"/>
            <a:chOff x="152400" y="1751190"/>
            <a:chExt cx="6858000" cy="3811181"/>
          </a:xfrm>
        </p:grpSpPr>
        <p:grpSp>
          <p:nvGrpSpPr>
            <p:cNvPr id="45" name="Группа 44">
              <a:extLst>
                <a:ext uri="{FF2B5EF4-FFF2-40B4-BE49-F238E27FC236}">
                  <a16:creationId xmlns="" xmlns:a16="http://schemas.microsoft.com/office/drawing/2014/main" id="{635F810A-A605-AC3F-B443-1E3B1BEFD4FA}"/>
                </a:ext>
              </a:extLst>
            </p:cNvPr>
            <p:cNvGrpSpPr/>
            <p:nvPr/>
          </p:nvGrpSpPr>
          <p:grpSpPr>
            <a:xfrm>
              <a:off x="152400" y="1751190"/>
              <a:ext cx="6858000" cy="3811181"/>
              <a:chOff x="152400" y="1751190"/>
              <a:chExt cx="6858000" cy="3811181"/>
            </a:xfrm>
          </p:grpSpPr>
          <p:sp>
            <p:nvSpPr>
              <p:cNvPr id="22547" name="object 2">
                <a:extLst>
                  <a:ext uri="{FF2B5EF4-FFF2-40B4-BE49-F238E27FC236}">
                    <a16:creationId xmlns="" xmlns:a16="http://schemas.microsoft.com/office/drawing/2014/main" id="{485741B6-DF24-31CB-1B75-4B8A70D55740}"/>
                  </a:ext>
                </a:extLst>
              </p:cNvPr>
              <p:cNvSpPr/>
              <p:nvPr/>
            </p:nvSpPr>
            <p:spPr>
              <a:xfrm>
                <a:off x="152400" y="1751190"/>
                <a:ext cx="6858000" cy="3811181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2548" name="Рисунок 22547">
                <a:extLst>
                  <a:ext uri="{FF2B5EF4-FFF2-40B4-BE49-F238E27FC236}">
                    <a16:creationId xmlns="" xmlns:a16="http://schemas.microsoft.com/office/drawing/2014/main" id="{DD857552-C4CE-A7DB-C23F-BA3DB75EC6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42179">
                <a:off x="3513359" y="3351345"/>
                <a:ext cx="521807" cy="321127"/>
              </a:xfrm>
              <a:prstGeom prst="rect">
                <a:avLst/>
              </a:prstGeom>
            </p:spPr>
          </p:pic>
        </p:grpSp>
        <p:pic>
          <p:nvPicPr>
            <p:cNvPr id="46" name="Рисунок 45">
              <a:extLst>
                <a:ext uri="{FF2B5EF4-FFF2-40B4-BE49-F238E27FC236}">
                  <a16:creationId xmlns="" xmlns:a16="http://schemas.microsoft.com/office/drawing/2014/main" id="{747F72BD-C32E-3344-37E9-69DBF9580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0389" y="3641416"/>
              <a:ext cx="404664" cy="404664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="" xmlns:a16="http://schemas.microsoft.com/office/drawing/2014/main" id="{75AB48E5-D0DA-F2A0-5B42-97F547FA2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495" y="3188698"/>
              <a:ext cx="404664" cy="404664"/>
            </a:xfrm>
            <a:prstGeom prst="rect">
              <a:avLst/>
            </a:prstGeom>
          </p:spPr>
        </p:pic>
        <p:pic>
          <p:nvPicPr>
            <p:cNvPr id="22541" name="Рисунок 22540">
              <a:extLst>
                <a:ext uri="{FF2B5EF4-FFF2-40B4-BE49-F238E27FC236}">
                  <a16:creationId xmlns="" xmlns:a16="http://schemas.microsoft.com/office/drawing/2014/main" id="{3F755B08-E90C-7A8A-C8BA-A642AF1DC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9702" y="3945715"/>
              <a:ext cx="404663" cy="404664"/>
            </a:xfrm>
            <a:prstGeom prst="rect">
              <a:avLst/>
            </a:prstGeom>
          </p:spPr>
        </p:pic>
        <p:pic>
          <p:nvPicPr>
            <p:cNvPr id="22537" name="Рисунок 22536">
              <a:extLst>
                <a:ext uri="{FF2B5EF4-FFF2-40B4-BE49-F238E27FC236}">
                  <a16:creationId xmlns="" xmlns:a16="http://schemas.microsoft.com/office/drawing/2014/main" id="{B72C669B-084E-CE7B-FFF1-A932336C2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0184" y="3303378"/>
              <a:ext cx="404665" cy="404664"/>
            </a:xfrm>
            <a:prstGeom prst="rect">
              <a:avLst/>
            </a:prstGeom>
          </p:spPr>
        </p:pic>
        <p:pic>
          <p:nvPicPr>
            <p:cNvPr id="22530" name="Рисунок 22529">
              <a:extLst>
                <a:ext uri="{FF2B5EF4-FFF2-40B4-BE49-F238E27FC236}">
                  <a16:creationId xmlns="" xmlns:a16="http://schemas.microsoft.com/office/drawing/2014/main" id="{1881AF09-4152-F0A1-6871-CFAA46FFD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1023" y="4466794"/>
              <a:ext cx="404665" cy="404664"/>
            </a:xfrm>
            <a:prstGeom prst="rect">
              <a:avLst/>
            </a:prstGeom>
          </p:spPr>
        </p:pic>
        <p:pic>
          <p:nvPicPr>
            <p:cNvPr id="22528" name="Рисунок 22527">
              <a:extLst>
                <a:ext uri="{FF2B5EF4-FFF2-40B4-BE49-F238E27FC236}">
                  <a16:creationId xmlns="" xmlns:a16="http://schemas.microsoft.com/office/drawing/2014/main" id="{DF6A9C85-1336-E4C0-A948-22F659A48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653" y="3957011"/>
              <a:ext cx="404665" cy="404664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="" xmlns:a16="http://schemas.microsoft.com/office/drawing/2014/main" id="{24C64814-E777-FAA8-D170-37C4676A9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913" y="2571899"/>
              <a:ext cx="404665" cy="404664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="" xmlns:a16="http://schemas.microsoft.com/office/drawing/2014/main" id="{6A03F4AC-719F-0655-9CC5-4479AA9CE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50" t="18577" r="29551" b="25850"/>
            <a:stretch/>
          </p:blipFill>
          <p:spPr>
            <a:xfrm>
              <a:off x="5077831" y="3579143"/>
              <a:ext cx="245750" cy="366919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="" xmlns:a16="http://schemas.microsoft.com/office/drawing/2014/main" id="{AA841423-0376-DB65-EDD4-DEF2641480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50" t="18577" r="29551" b="25850"/>
            <a:stretch/>
          </p:blipFill>
          <p:spPr>
            <a:xfrm>
              <a:off x="5573793" y="3285340"/>
              <a:ext cx="245750" cy="366919"/>
            </a:xfrm>
            <a:prstGeom prst="rect">
              <a:avLst/>
            </a:prstGeom>
          </p:spPr>
        </p:pic>
        <p:cxnSp>
          <p:nvCxnSpPr>
            <p:cNvPr id="57" name="Прямая соединительная линия 56">
              <a:extLst>
                <a:ext uri="{FF2B5EF4-FFF2-40B4-BE49-F238E27FC236}">
                  <a16:creationId xmlns="" xmlns:a16="http://schemas.microsoft.com/office/drawing/2014/main" id="{1EC50D27-0025-251B-573D-08C808E920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6780" y="3652259"/>
              <a:ext cx="394343" cy="2568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58" name="Рисунок 57">
              <a:extLst>
                <a:ext uri="{FF2B5EF4-FFF2-40B4-BE49-F238E27FC236}">
                  <a16:creationId xmlns="" xmlns:a16="http://schemas.microsoft.com/office/drawing/2014/main" id="{830BC575-49B4-4BF6-088D-F03FD78737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44783" t="60384" r="52764" b="33714"/>
            <a:stretch/>
          </p:blipFill>
          <p:spPr>
            <a:xfrm>
              <a:off x="5181601" y="3081385"/>
              <a:ext cx="347392" cy="470010"/>
            </a:xfrm>
            <a:prstGeom prst="rect">
              <a:avLst/>
            </a:prstGeom>
          </p:spPr>
        </p:pic>
        <p:cxnSp>
          <p:nvCxnSpPr>
            <p:cNvPr id="59" name="Прямая соединительная линия 58">
              <a:extLst>
                <a:ext uri="{FF2B5EF4-FFF2-40B4-BE49-F238E27FC236}">
                  <a16:creationId xmlns="" xmlns:a16="http://schemas.microsoft.com/office/drawing/2014/main" id="{F081527D-FAB0-58BC-9D5B-7C5EEA787717}"/>
                </a:ext>
              </a:extLst>
            </p:cNvPr>
            <p:cNvCxnSpPr>
              <a:stCxn id="58" idx="2"/>
            </p:cNvCxnSpPr>
            <p:nvPr/>
          </p:nvCxnSpPr>
          <p:spPr>
            <a:xfrm>
              <a:off x="5355297" y="3551395"/>
              <a:ext cx="108654" cy="22304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>
              <a:extLst>
                <a:ext uri="{FF2B5EF4-FFF2-40B4-BE49-F238E27FC236}">
                  <a16:creationId xmlns="" xmlns:a16="http://schemas.microsoft.com/office/drawing/2014/main" id="{21624FFD-0D17-0399-80B3-D3B6E135D6CF}"/>
                </a:ext>
              </a:extLst>
            </p:cNvPr>
            <p:cNvCxnSpPr>
              <a:endCxn id="58" idx="2"/>
            </p:cNvCxnSpPr>
            <p:nvPr/>
          </p:nvCxnSpPr>
          <p:spPr>
            <a:xfrm flipH="1" flipV="1">
              <a:off x="5355297" y="3551395"/>
              <a:ext cx="108654" cy="2112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>
              <a:extLst>
                <a:ext uri="{FF2B5EF4-FFF2-40B4-BE49-F238E27FC236}">
                  <a16:creationId xmlns="" xmlns:a16="http://schemas.microsoft.com/office/drawing/2014/main" id="{781FCE68-636A-BBF8-6230-078E7732BC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3929" y="3551395"/>
              <a:ext cx="16008" cy="2230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ECEFEE0-E211-D826-042B-54833F228FB8}"/>
              </a:ext>
            </a:extLst>
          </p:cNvPr>
          <p:cNvSpPr txBox="1"/>
          <p:nvPr/>
        </p:nvSpPr>
        <p:spPr>
          <a:xfrm>
            <a:off x="1862706" y="6352143"/>
            <a:ext cx="868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Практический опыт эксплуатации системы мониторинга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Ортомат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МТС»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9525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8925" y="188913"/>
            <a:ext cx="7927975" cy="3683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АЛГОРИТМ ЕЖЕДНЕВНОЙ ПЕРЕДАЧИ ДАННЫХ ПО СИСТЕМЕ МОНИТОРИНГА 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2867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363BED-577B-47AF-B8D6-6C2645E70F44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 altLang="ru-RU">
              <a:solidFill>
                <a:srgbClr val="898989"/>
              </a:solidFill>
            </a:endParaRPr>
          </a:p>
        </p:txBody>
      </p:sp>
      <p:pic>
        <p:nvPicPr>
          <p:cNvPr id="28677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6"/>
          <a:stretch>
            <a:fillRect/>
          </a:stretch>
        </p:blipFill>
        <p:spPr bwMode="auto">
          <a:xfrm>
            <a:off x="1141413" y="746125"/>
            <a:ext cx="3240087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63" y="731838"/>
            <a:ext cx="2935287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87"/>
          <a:stretch>
            <a:fillRect/>
          </a:stretch>
        </p:blipFill>
        <p:spPr bwMode="auto">
          <a:xfrm>
            <a:off x="1141413" y="4835525"/>
            <a:ext cx="3240087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736600"/>
            <a:ext cx="3016250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3714BD-B525-13EF-4C23-F86B073E2724}"/>
              </a:ext>
            </a:extLst>
          </p:cNvPr>
          <p:cNvSpPr txBox="1"/>
          <p:nvPr/>
        </p:nvSpPr>
        <p:spPr>
          <a:xfrm>
            <a:off x="1862706" y="6352143"/>
            <a:ext cx="868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Практический опыт эксплуатации системы мониторинга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Ортомат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МТС»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8925" y="188913"/>
            <a:ext cx="7927975" cy="3683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ЕЖЕДНЕВНАЯ ПЕРЕДАЧА ДАННЫХ ПО СИСТЕМЕ МОНИТОРИНГА 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2662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40A7B1-B1A0-4173-A0B7-4DC60286370A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 altLang="ru-RU">
              <a:solidFill>
                <a:srgbClr val="898989"/>
              </a:solidFill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5283DBD7-6C21-5E8C-04FD-8F5FFCBE59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73" t="26890" r="6975" b="19247"/>
          <a:stretch/>
        </p:blipFill>
        <p:spPr>
          <a:xfrm>
            <a:off x="655320" y="905628"/>
            <a:ext cx="10724648" cy="501821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92D4F5AB-D0A4-C33A-6F42-733A1CE9BE8C}"/>
              </a:ext>
            </a:extLst>
          </p:cNvPr>
          <p:cNvSpPr txBox="1"/>
          <p:nvPr/>
        </p:nvSpPr>
        <p:spPr>
          <a:xfrm>
            <a:off x="1862706" y="6352143"/>
            <a:ext cx="868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Практический опыт эксплуатации системы мониторинга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Ортомат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МТС»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71" y="377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8ACF9F-D9A0-49BA-9AC7-F825F9D02258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BC98299-DC13-D3E9-7A80-F55AD787ADDC}"/>
              </a:ext>
            </a:extLst>
          </p:cNvPr>
          <p:cNvSpPr txBox="1"/>
          <p:nvPr/>
        </p:nvSpPr>
        <p:spPr>
          <a:xfrm>
            <a:off x="1617290" y="136525"/>
            <a:ext cx="868430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Общая информация об организации</a:t>
            </a:r>
            <a:endParaRPr lang="ru-RU" dirty="0">
              <a:solidFill>
                <a:srgbClr val="25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3778FC1-BF2A-C9BB-6B4C-6B7F39D3F5EE}"/>
              </a:ext>
            </a:extLst>
          </p:cNvPr>
          <p:cNvSpPr txBox="1"/>
          <p:nvPr/>
        </p:nvSpPr>
        <p:spPr>
          <a:xfrm>
            <a:off x="1862706" y="6352143"/>
            <a:ext cx="868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Практический опыт эксплуатации системы мониторинга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Ортомат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МТС»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419547" y="1710466"/>
            <a:ext cx="5979411" cy="3749808"/>
            <a:chOff x="374533" y="730158"/>
            <a:chExt cx="6024426" cy="473011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533" y="730158"/>
              <a:ext cx="6024426" cy="4730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1071155" y="1362890"/>
              <a:ext cx="1358537" cy="30777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Приморский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3646" y="924462"/>
              <a:ext cx="1641565" cy="30777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Выборгский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36275" y="1375951"/>
              <a:ext cx="1641565" cy="30777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Калининский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88823" y="1878032"/>
              <a:ext cx="1856806" cy="30777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Красногвардейский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87093" y="2561694"/>
              <a:ext cx="1426324" cy="30777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Невский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68126" y="3515264"/>
              <a:ext cx="1436879" cy="30777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Колпинский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936274" y="5068759"/>
              <a:ext cx="1706879" cy="30777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Пушкинский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4584" y="3823041"/>
              <a:ext cx="1706879" cy="30777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Красносельский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0264" y="1873729"/>
              <a:ext cx="1706879" cy="30777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Кронштадский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76367" y="3543807"/>
              <a:ext cx="1402968" cy="30777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Московский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81474" y="3183111"/>
              <a:ext cx="1402968" cy="30777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Фрунзенский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52782" y="3153021"/>
              <a:ext cx="1402968" cy="30777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Кировский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6307152" y="1710466"/>
            <a:ext cx="5567444" cy="39355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районов              </a:t>
            </a:r>
            <a:r>
              <a:rPr lang="ru-RU" sz="4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района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Ленинградская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область</a:t>
            </a:r>
          </a:p>
          <a:p>
            <a:r>
              <a:rPr lang="ru-RU" sz="4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4691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сетей, в том числе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755,6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магистральных сетей</a:t>
            </a:r>
          </a:p>
          <a:p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 mm –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1400 mm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3935,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внутриквартальных сетей </a:t>
            </a:r>
          </a:p>
          <a:p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 –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565450" y="5520769"/>
            <a:ext cx="10002052" cy="757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48 %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потребляемой городом тепловой энергии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19547" y="827785"/>
            <a:ext cx="10822194" cy="757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ГУП «ТЭК СПб»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одна из крупнейших теплоэнергетических организаций Санкт-Петербурга </a:t>
            </a:r>
            <a:endParaRPr lang="ru-RU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1362277" y="2968285"/>
            <a:ext cx="1743985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Василеостровский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72626" y="3188919"/>
            <a:ext cx="1421478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86707" y="3291066"/>
            <a:ext cx="1672649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Адмиралтейский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62758" y="2690131"/>
            <a:ext cx="1629299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Петроградский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99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8925" y="188913"/>
            <a:ext cx="7927975" cy="36988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ОБСЛЕДОВАНИЯ ПО РЕЗУЛЬТАТАМ ЕЖЕДНЕВНОГО ПРОТОКОЛА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30724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C6EC25-2BC8-4DE1-A2F4-CEEF69D02147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30725" name="TextBox 2"/>
          <p:cNvSpPr txBox="1">
            <a:spLocks noChangeArrowheads="1"/>
          </p:cNvSpPr>
          <p:nvPr/>
        </p:nvSpPr>
        <p:spPr bwMode="auto">
          <a:xfrm>
            <a:off x="1055688" y="4076700"/>
            <a:ext cx="10156825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30726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27525" r="7008" b="5386"/>
          <a:stretch>
            <a:fillRect/>
          </a:stretch>
        </p:blipFill>
        <p:spPr bwMode="auto">
          <a:xfrm>
            <a:off x="122238" y="1444625"/>
            <a:ext cx="3957637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1" t="19551" b="31100"/>
          <a:stretch>
            <a:fillRect/>
          </a:stretch>
        </p:blipFill>
        <p:spPr bwMode="auto">
          <a:xfrm>
            <a:off x="3935413" y="1444625"/>
            <a:ext cx="1995487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ame 17"/>
          <p:cNvSpPr/>
          <p:nvPr/>
        </p:nvSpPr>
        <p:spPr>
          <a:xfrm>
            <a:off x="261938" y="842963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0729" name="TextBox 6"/>
          <p:cNvSpPr txBox="1">
            <a:spLocks noChangeArrowheads="1"/>
          </p:cNvSpPr>
          <p:nvPr/>
        </p:nvSpPr>
        <p:spPr bwMode="auto">
          <a:xfrm>
            <a:off x="809625" y="795338"/>
            <a:ext cx="5013325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/>
              <a:t>Обход, осмотр участков (определение косвенных признаков наличия утечки)</a:t>
            </a:r>
          </a:p>
        </p:txBody>
      </p:sp>
      <p:pic>
        <p:nvPicPr>
          <p:cNvPr id="30730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2" t="10802" r="5901" b="2400"/>
          <a:stretch>
            <a:fillRect/>
          </a:stretch>
        </p:blipFill>
        <p:spPr bwMode="auto">
          <a:xfrm>
            <a:off x="1111250" y="3997325"/>
            <a:ext cx="2746375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3" t="19551" r="17798" b="46851"/>
          <a:stretch>
            <a:fillRect/>
          </a:stretch>
        </p:blipFill>
        <p:spPr bwMode="auto">
          <a:xfrm>
            <a:off x="3935413" y="4592638"/>
            <a:ext cx="1995487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ame 17"/>
          <p:cNvSpPr/>
          <p:nvPr/>
        </p:nvSpPr>
        <p:spPr>
          <a:xfrm>
            <a:off x="5930900" y="792163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30733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99"/>
          <a:stretch>
            <a:fillRect/>
          </a:stretch>
        </p:blipFill>
        <p:spPr bwMode="auto">
          <a:xfrm>
            <a:off x="5980113" y="1452563"/>
            <a:ext cx="2906712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4" name="TextBox 19"/>
          <p:cNvSpPr txBox="1">
            <a:spLocks noChangeArrowheads="1"/>
          </p:cNvSpPr>
          <p:nvPr/>
        </p:nvSpPr>
        <p:spPr bwMode="auto">
          <a:xfrm>
            <a:off x="6488113" y="727075"/>
            <a:ext cx="285908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/>
              <a:t>Инструментальная  </a:t>
            </a:r>
          </a:p>
          <a:p>
            <a:pPr eaLnBrk="1" hangingPunct="1"/>
            <a:r>
              <a:rPr lang="ru-RU" altLang="ru-RU"/>
              <a:t>диагностика участка</a:t>
            </a:r>
          </a:p>
        </p:txBody>
      </p:sp>
      <p:pic>
        <p:nvPicPr>
          <p:cNvPr id="30735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5" t="24802" r="26373" b="36349"/>
          <a:stretch>
            <a:fillRect/>
          </a:stretch>
        </p:blipFill>
        <p:spPr bwMode="auto">
          <a:xfrm>
            <a:off x="5980113" y="3825875"/>
            <a:ext cx="2906712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36" name="Объект 14"/>
          <p:cNvGraphicFramePr>
            <a:graphicFrameLocks noChangeAspect="1"/>
          </p:cNvGraphicFramePr>
          <p:nvPr/>
        </p:nvGraphicFramePr>
        <p:xfrm>
          <a:off x="8999538" y="1441450"/>
          <a:ext cx="2301875" cy="311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PDF" r:id="rId11" imgW="0" imgH="0" progId="FoxitReader.Document">
                  <p:embed/>
                </p:oleObj>
              </mc:Choice>
              <mc:Fallback>
                <p:oleObj name="PDF" r:id="rId11" imgW="0" imgH="0" progId="FoxitReader.Document">
                  <p:embed/>
                  <p:pic>
                    <p:nvPicPr>
                      <p:cNvPr id="0" name="Объект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9538" y="1441450"/>
                        <a:ext cx="2301875" cy="311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Frame 17"/>
          <p:cNvSpPr/>
          <p:nvPr/>
        </p:nvSpPr>
        <p:spPr>
          <a:xfrm>
            <a:off x="9093200" y="80645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0738" name="TextBox 23"/>
          <p:cNvSpPr txBox="1">
            <a:spLocks noChangeArrowheads="1"/>
          </p:cNvSpPr>
          <p:nvPr/>
        </p:nvSpPr>
        <p:spPr bwMode="auto">
          <a:xfrm>
            <a:off x="9626600" y="742950"/>
            <a:ext cx="1585913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/>
              <a:t>Результат </a:t>
            </a:r>
          </a:p>
          <a:p>
            <a:pPr eaLnBrk="1" hangingPunct="1"/>
            <a:r>
              <a:rPr lang="ru-RU" altLang="ru-RU"/>
              <a:t>обследования</a:t>
            </a:r>
          </a:p>
        </p:txBody>
      </p:sp>
      <p:sp>
        <p:nvSpPr>
          <p:cNvPr id="25" name="Frame 17"/>
          <p:cNvSpPr/>
          <p:nvPr/>
        </p:nvSpPr>
        <p:spPr>
          <a:xfrm>
            <a:off x="9086850" y="4703763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0740" name="TextBox 25"/>
          <p:cNvSpPr txBox="1">
            <a:spLocks noChangeArrowheads="1"/>
          </p:cNvSpPr>
          <p:nvPr/>
        </p:nvSpPr>
        <p:spPr bwMode="auto">
          <a:xfrm>
            <a:off x="9715500" y="4635500"/>
            <a:ext cx="2212975" cy="1476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/>
              <a:t>Принятие в работу (ликвидация утечки или мониторинг). Учёт результатов в работе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F430E2D-E6C9-290F-8116-3B61982A717A}"/>
              </a:ext>
            </a:extLst>
          </p:cNvPr>
          <p:cNvSpPr txBox="1"/>
          <p:nvPr/>
        </p:nvSpPr>
        <p:spPr>
          <a:xfrm>
            <a:off x="1862706" y="6352143"/>
            <a:ext cx="868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Практический опыт эксплуатации системы мониторинга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Ортомат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МТС»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6237" y="197143"/>
            <a:ext cx="894303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УЧЕТ И АНАЛИЗ РЕЗУЛЬТАТОВ В ПРОГРАММЕ АРМ «ВИБРО - МТС»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30724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C6EC25-2BC8-4DE1-A2F4-CEEF69D02147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30725" name="TextBox 2"/>
          <p:cNvSpPr txBox="1">
            <a:spLocks noChangeArrowheads="1"/>
          </p:cNvSpPr>
          <p:nvPr/>
        </p:nvSpPr>
        <p:spPr bwMode="auto">
          <a:xfrm>
            <a:off x="1055688" y="4076700"/>
            <a:ext cx="10156825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8E309A6-6492-45D6-40DC-865E147D56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3928" t="-19863" r="16384" b="5036"/>
          <a:stretch/>
        </p:blipFill>
        <p:spPr>
          <a:xfrm>
            <a:off x="-1802004" y="-148303"/>
            <a:ext cx="8327885" cy="50016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A909461-7B11-7CEE-3AFF-618E2A4F5A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802" t="30037" r="32439" b="34993"/>
          <a:stretch/>
        </p:blipFill>
        <p:spPr>
          <a:xfrm>
            <a:off x="4365467" y="3846452"/>
            <a:ext cx="4331923" cy="23982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EF73F5B-D4A1-DB3D-AD18-3E50B03E1E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468" t="22943" r="32752" b="29877"/>
          <a:stretch/>
        </p:blipFill>
        <p:spPr>
          <a:xfrm>
            <a:off x="6726167" y="715839"/>
            <a:ext cx="4371034" cy="28305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ED311CB-D41F-F50E-957D-430EC5C7B6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676" t="22124" r="36415" b="27020"/>
          <a:stretch/>
        </p:blipFill>
        <p:spPr>
          <a:xfrm>
            <a:off x="9009847" y="2960820"/>
            <a:ext cx="2965468" cy="31525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A75965D-09FD-D0EC-B075-F5F79E606B68}"/>
              </a:ext>
            </a:extLst>
          </p:cNvPr>
          <p:cNvSpPr txBox="1"/>
          <p:nvPr/>
        </p:nvSpPr>
        <p:spPr>
          <a:xfrm>
            <a:off x="849851" y="4822562"/>
            <a:ext cx="35637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АРМ «</a:t>
            </a:r>
            <a:r>
              <a:rPr lang="ru-RU" b="1" dirty="0" err="1"/>
              <a:t>Вибро</a:t>
            </a:r>
            <a:r>
              <a:rPr lang="ru-RU" b="1" dirty="0"/>
              <a:t>-МТС» </a:t>
            </a:r>
          </a:p>
          <a:p>
            <a:r>
              <a:rPr lang="ru-RU" sz="1800" dirty="0"/>
              <a:t>Включает учёт и управление ТОиР (паспортизация оборудования, регламенты обслуживания, отслеживание работ)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895BD7F-4F83-ADE4-645E-8B7A417E3D53}"/>
              </a:ext>
            </a:extLst>
          </p:cNvPr>
          <p:cNvSpPr txBox="1"/>
          <p:nvPr/>
        </p:nvSpPr>
        <p:spPr>
          <a:xfrm>
            <a:off x="30057" y="4496856"/>
            <a:ext cx="43319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Форма: </a:t>
            </a:r>
            <a:r>
              <a:rPr lang="ru-RU" b="1" dirty="0"/>
              <a:t>Информация по датчикам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85BD500-1D85-A01B-2FDC-18EB6BCF978B}"/>
              </a:ext>
            </a:extLst>
          </p:cNvPr>
          <p:cNvSpPr txBox="1"/>
          <p:nvPr/>
        </p:nvSpPr>
        <p:spPr>
          <a:xfrm>
            <a:off x="4313882" y="5888247"/>
            <a:ext cx="43319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Форма: </a:t>
            </a:r>
            <a:r>
              <a:rPr lang="ru-RU" b="1" dirty="0"/>
              <a:t>Информация по обследованиям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20E8C93-F709-7B17-014A-13EF4EAEE0EB}"/>
              </a:ext>
            </a:extLst>
          </p:cNvPr>
          <p:cNvSpPr txBox="1"/>
          <p:nvPr/>
        </p:nvSpPr>
        <p:spPr>
          <a:xfrm>
            <a:off x="6765279" y="2656581"/>
            <a:ext cx="43319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Форма: </a:t>
            </a:r>
            <a:r>
              <a:rPr lang="ru-RU" b="1" dirty="0"/>
              <a:t>Информация по корреляции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62A359D-9CDC-65A5-0F74-D6BFA8093C8A}"/>
              </a:ext>
            </a:extLst>
          </p:cNvPr>
          <p:cNvSpPr txBox="1"/>
          <p:nvPr/>
        </p:nvSpPr>
        <p:spPr>
          <a:xfrm>
            <a:off x="8727159" y="5680871"/>
            <a:ext cx="31667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Форма: </a:t>
            </a:r>
            <a:r>
              <a:rPr lang="ru-RU" b="1" dirty="0"/>
              <a:t>Информация по ТОиР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B203334-BA7B-956D-8BB0-DE8E43EF9553}"/>
              </a:ext>
            </a:extLst>
          </p:cNvPr>
          <p:cNvSpPr txBox="1"/>
          <p:nvPr/>
        </p:nvSpPr>
        <p:spPr>
          <a:xfrm>
            <a:off x="1862706" y="6352143"/>
            <a:ext cx="868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Практический опыт эксплуатации системы мониторинга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Ортомат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МТС»</a:t>
            </a:r>
          </a:p>
        </p:txBody>
      </p:sp>
    </p:spTree>
    <p:extLst>
      <p:ext uri="{BB962C8B-B14F-4D97-AF65-F5344CB8AC3E}">
        <p14:creationId xmlns:p14="http://schemas.microsoft.com/office/powerpoint/2010/main" val="7080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8925" y="188913"/>
            <a:ext cx="9061450" cy="36988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СТАТИСТИКА ПО ОБНАРУЖЕННЫМ ПОВРЕЖДЕНИЯМ НА УЧАСТКАХ ТЕЛПОВЫХ СЕТЕЙ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32772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237C61-C2CE-41C0-B107-23C8A69BBF3E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32773" name="TextBox 3"/>
          <p:cNvSpPr txBox="1">
            <a:spLocks noChangeArrowheads="1"/>
          </p:cNvSpPr>
          <p:nvPr/>
        </p:nvSpPr>
        <p:spPr bwMode="auto">
          <a:xfrm>
            <a:off x="1211263" y="4010025"/>
            <a:ext cx="9993312" cy="617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0D1023B-0701-DCBA-D8FE-FBAF824D6B13}"/>
              </a:ext>
            </a:extLst>
          </p:cNvPr>
          <p:cNvSpPr txBox="1"/>
          <p:nvPr/>
        </p:nvSpPr>
        <p:spPr>
          <a:xfrm>
            <a:off x="1798655" y="4883499"/>
            <a:ext cx="6822831" cy="6683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1C65E9A-C265-0D29-9489-D8CFC80AD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0476" y="4417188"/>
            <a:ext cx="4301538" cy="144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Диаграмма 3">
            <a:extLst>
              <a:ext uri="{FF2B5EF4-FFF2-40B4-BE49-F238E27FC236}">
                <a16:creationId xmlns=""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8044994"/>
              </p:ext>
            </p:extLst>
          </p:nvPr>
        </p:nvGraphicFramePr>
        <p:xfrm>
          <a:off x="660253" y="849922"/>
          <a:ext cx="10544321" cy="4291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64EAB4-0DC2-C05D-14EE-0A99942AF936}"/>
              </a:ext>
            </a:extLst>
          </p:cNvPr>
          <p:cNvSpPr txBox="1"/>
          <p:nvPr/>
        </p:nvSpPr>
        <p:spPr>
          <a:xfrm>
            <a:off x="1862706" y="6352143"/>
            <a:ext cx="868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Практический опыт эксплуатации системы мониторинга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Ортомат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МТС»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8925" y="14288"/>
            <a:ext cx="8549809" cy="6461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КОЛИЧЕСТВО ДАТЧИКОВ СИСТЕМЫ МОНИТОРИНГА УСТАНОВЛЕННЫХ НА СЕТЯХ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ГУП ТЭК СПб 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3686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BA5195-4CAE-4B20-95E7-385B9606410D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 altLang="ru-RU">
              <a:solidFill>
                <a:srgbClr val="898989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299172"/>
              </p:ext>
            </p:extLst>
          </p:nvPr>
        </p:nvGraphicFramePr>
        <p:xfrm>
          <a:off x="1072106" y="870707"/>
          <a:ext cx="6169522" cy="4959029"/>
        </p:xfrm>
        <a:graphic>
          <a:graphicData uri="http://schemas.openxmlformats.org/drawingml/2006/table">
            <a:tbl>
              <a:tblPr/>
              <a:tblGrid>
                <a:gridCol w="21088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58598">
                  <a:extLst>
                    <a:ext uri="{9D8B030D-6E8A-4147-A177-3AD203B41FA5}">
                      <a16:colId xmlns="" xmlns:a16="http://schemas.microsoft.com/office/drawing/2014/main" val="351411965"/>
                    </a:ext>
                  </a:extLst>
                </a:gridCol>
                <a:gridCol w="17020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289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Количество датчиков установленных на сетях, шт.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Протяжённость сетей находящихся на контроле, с прилегающими участками,</a:t>
                      </a:r>
                      <a:endParaRPr kumimoji="0" lang="en-GB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км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Район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тепловых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сетей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43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57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Левобережный </a:t>
                      </a:r>
                    </a:p>
                  </a:txBody>
                  <a:tcPr marL="857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832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386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57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Северный</a:t>
                      </a:r>
                    </a:p>
                  </a:txBody>
                  <a:tcPr marL="857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43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330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57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Северо-Западный</a:t>
                      </a:r>
                    </a:p>
                  </a:txBody>
                  <a:tcPr marL="857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08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404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57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Восточный</a:t>
                      </a:r>
                    </a:p>
                  </a:txBody>
                  <a:tcPr marL="857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08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42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57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Пригородный</a:t>
                      </a:r>
                    </a:p>
                  </a:txBody>
                  <a:tcPr marL="857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08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1846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472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ИТОГО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8878596"/>
              </p:ext>
            </p:extLst>
          </p:nvPr>
        </p:nvGraphicFramePr>
        <p:xfrm>
          <a:off x="7409322" y="870707"/>
          <a:ext cx="4691887" cy="3281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896" name="TextBox 14"/>
          <p:cNvSpPr txBox="1">
            <a:spLocks noChangeArrowheads="1"/>
          </p:cNvSpPr>
          <p:nvPr/>
        </p:nvSpPr>
        <p:spPr bwMode="auto">
          <a:xfrm>
            <a:off x="7409322" y="4577990"/>
            <a:ext cx="46045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ru-RU" altLang="ru-RU" sz="1600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ЦЕЛЕВОЕ КОЛИЧЕСТВО ДАТЧИКОВ В 2022 ГОДУ УСТАНОВЛЕННЫХ </a:t>
            </a:r>
          </a:p>
          <a:p>
            <a:pPr algn="r" eaLnBrk="1" hangingPunct="1"/>
            <a:r>
              <a:rPr lang="ru-RU" altLang="ru-RU" sz="1600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СЕТЯХ ГУП ТЭК СПБ СОСТАВИТ </a:t>
            </a:r>
          </a:p>
          <a:p>
            <a:pPr algn="r" eaLnBrk="1" hangingPunct="1"/>
            <a:r>
              <a:rPr lang="ru-RU" altLang="ru-RU" sz="2800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1846 штук </a:t>
            </a:r>
          </a:p>
          <a:p>
            <a:pPr algn="r" eaLnBrk="1" hangingPunct="1"/>
            <a:endParaRPr lang="ru-RU" altLang="ru-RU" sz="1600" dirty="0"/>
          </a:p>
          <a:p>
            <a:pPr algn="r" eaLnBrk="1" hangingPunct="1"/>
            <a:endParaRPr lang="ru-RU" altLang="ru-RU" sz="16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CEB221F-F7A8-0CFA-1352-F7BAEDC66BAC}"/>
              </a:ext>
            </a:extLst>
          </p:cNvPr>
          <p:cNvSpPr txBox="1"/>
          <p:nvPr/>
        </p:nvSpPr>
        <p:spPr>
          <a:xfrm>
            <a:off x="1862706" y="6352143"/>
            <a:ext cx="868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Практический опыт эксплуатации системы мониторинга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Ортомат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МТС»</a:t>
            </a:r>
          </a:p>
        </p:txBody>
      </p:sp>
    </p:spTree>
    <p:extLst>
      <p:ext uri="{BB962C8B-B14F-4D97-AF65-F5344CB8AC3E}">
        <p14:creationId xmlns:p14="http://schemas.microsoft.com/office/powerpoint/2010/main" val="243419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35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8925" y="188913"/>
            <a:ext cx="7927975" cy="3683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ОПИСАНИЕ СИСТЕМЫ МОНИТОРИНГА СЕТЕЙ ТЕПЛОСНАБЖЕНИЯ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3891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E13BA1-2C80-4246-8DA7-C78F29465916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 altLang="ru-RU">
              <a:solidFill>
                <a:srgbClr val="898989"/>
              </a:solidFill>
            </a:endParaRPr>
          </a:p>
        </p:txBody>
      </p:sp>
      <p:grpSp>
        <p:nvGrpSpPr>
          <p:cNvPr id="38918" name="Group 10"/>
          <p:cNvGrpSpPr>
            <a:grpSpLocks/>
          </p:cNvGrpSpPr>
          <p:nvPr/>
        </p:nvGrpSpPr>
        <p:grpSpPr bwMode="auto">
          <a:xfrm>
            <a:off x="2379109" y="1827459"/>
            <a:ext cx="8274909" cy="948525"/>
            <a:chOff x="1077795" y="4204699"/>
            <a:chExt cx="4837885" cy="831847"/>
          </a:xfrm>
        </p:grpSpPr>
        <p:sp>
          <p:nvSpPr>
            <p:cNvPr id="17" name="TextBox 16"/>
            <p:cNvSpPr txBox="1"/>
            <p:nvPr/>
          </p:nvSpPr>
          <p:spPr>
            <a:xfrm>
              <a:off x="1077795" y="4523704"/>
              <a:ext cx="4837885" cy="5128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Позволяет  сократить скрытые потери воды, потери при авариях и аварийные ситуации на сетях теплоснабжения</a:t>
              </a:r>
              <a:endParaRPr lang="en-US" altLang="ko-KR" sz="1600" dirty="0">
                <a:latin typeface="+mn-lt"/>
                <a:cs typeface="Arial" pitchFamily="34" charset="0"/>
              </a:endParaRPr>
            </a:p>
          </p:txBody>
        </p:sp>
        <p:sp>
          <p:nvSpPr>
            <p:cNvPr id="38952" name="TextBox 17"/>
            <p:cNvSpPr txBox="1">
              <a:spLocks noChangeArrowheads="1"/>
            </p:cNvSpPr>
            <p:nvPr/>
          </p:nvSpPr>
          <p:spPr bwMode="auto">
            <a:xfrm>
              <a:off x="1077795" y="4204699"/>
              <a:ext cx="4720175" cy="350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altLang="ko-KR" sz="2000" b="1" dirty="0">
                  <a:cs typeface="Arial" panose="020B0604020202020204" pitchFamily="34" charset="0"/>
                </a:rPr>
                <a:t>Непрерывный дистанционный мониторинг сетей теплоснабжения</a:t>
              </a:r>
              <a:endParaRPr lang="ko-KR" altLang="en-US" sz="2000" b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38919" name="Group 13"/>
          <p:cNvGrpSpPr>
            <a:grpSpLocks/>
          </p:cNvGrpSpPr>
          <p:nvPr/>
        </p:nvGrpSpPr>
        <p:grpSpPr bwMode="auto">
          <a:xfrm>
            <a:off x="1911206" y="3117096"/>
            <a:ext cx="4481205" cy="964919"/>
            <a:chOff x="718325" y="4645580"/>
            <a:chExt cx="4269329" cy="965583"/>
          </a:xfrm>
        </p:grpSpPr>
        <p:sp>
          <p:nvSpPr>
            <p:cNvPr id="20" name="TextBox 19"/>
            <p:cNvSpPr txBox="1"/>
            <p:nvPr/>
          </p:nvSpPr>
          <p:spPr>
            <a:xfrm>
              <a:off x="718325" y="5025985"/>
              <a:ext cx="4269329" cy="5851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1600" dirty="0">
                  <a:latin typeface="Times New Roman" pitchFamily="18" charset="0"/>
                  <a:cs typeface="Times New Roman" pitchFamily="18" charset="0"/>
                </a:rPr>
                <a:t>Контроль температуры внутреннего воздуха в теплофикационных камерах</a:t>
              </a:r>
              <a:endParaRPr lang="en-US" altLang="ko-KR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950" name="TextBox 20"/>
            <p:cNvSpPr txBox="1">
              <a:spLocks noChangeArrowheads="1"/>
            </p:cNvSpPr>
            <p:nvPr/>
          </p:nvSpPr>
          <p:spPr bwMode="auto">
            <a:xfrm>
              <a:off x="718325" y="4645580"/>
              <a:ext cx="3715281" cy="400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altLang="ko-KR" sz="2000" b="1" dirty="0">
                  <a:cs typeface="Arial" panose="020B0604020202020204" pitchFamily="34" charset="0"/>
                </a:rPr>
                <a:t>Контроль температуры </a:t>
              </a:r>
              <a:endParaRPr lang="ko-KR" altLang="en-US" sz="2000" b="1" dirty="0">
                <a:cs typeface="Arial" panose="020B0604020202020204" pitchFamily="34" charset="0"/>
              </a:endParaRPr>
            </a:p>
          </p:txBody>
        </p:sp>
      </p:grpSp>
      <p:sp>
        <p:nvSpPr>
          <p:cNvPr id="50" name="Arrow: Pentagon 59"/>
          <p:cNvSpPr/>
          <p:nvPr/>
        </p:nvSpPr>
        <p:spPr>
          <a:xfrm>
            <a:off x="519113" y="989013"/>
            <a:ext cx="4557712" cy="571500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925" name="TextBox 50"/>
          <p:cNvSpPr txBox="1">
            <a:spLocks noChangeArrowheads="1"/>
          </p:cNvSpPr>
          <p:nvPr/>
        </p:nvSpPr>
        <p:spPr bwMode="auto">
          <a:xfrm>
            <a:off x="638175" y="1079500"/>
            <a:ext cx="6011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ko-KR" b="1" dirty="0">
                <a:solidFill>
                  <a:schemeClr val="bg1"/>
                </a:solidFill>
                <a:cs typeface="Arial" panose="020B0604020202020204" pitchFamily="34" charset="0"/>
              </a:rPr>
              <a:t>Преимущества системы  «Ортомат МТС»</a:t>
            </a:r>
            <a:r>
              <a:rPr lang="en-US" altLang="ko-KR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ko-KR" alt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5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0" t="23530" r="5313" b="35856"/>
          <a:stretch/>
        </p:blipFill>
        <p:spPr bwMode="auto">
          <a:xfrm>
            <a:off x="481565" y="1716273"/>
            <a:ext cx="1795412" cy="116340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Рисунок 5017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3" t="18378" r="63654" b="19673"/>
          <a:stretch>
            <a:fillRect/>
          </a:stretch>
        </p:blipFill>
        <p:spPr bwMode="auto">
          <a:xfrm>
            <a:off x="832911" y="3098326"/>
            <a:ext cx="890911" cy="10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30" name="Group 16"/>
          <p:cNvGrpSpPr>
            <a:grpSpLocks/>
          </p:cNvGrpSpPr>
          <p:nvPr/>
        </p:nvGrpSpPr>
        <p:grpSpPr bwMode="auto">
          <a:xfrm>
            <a:off x="8077558" y="2483597"/>
            <a:ext cx="3866138" cy="2019436"/>
            <a:chOff x="1658043" y="4152029"/>
            <a:chExt cx="3640336" cy="2018690"/>
          </a:xfrm>
        </p:grpSpPr>
        <p:sp>
          <p:nvSpPr>
            <p:cNvPr id="53" name="TextBox 52"/>
            <p:cNvSpPr txBox="1"/>
            <p:nvPr/>
          </p:nvSpPr>
          <p:spPr>
            <a:xfrm>
              <a:off x="1703987" y="4786235"/>
              <a:ext cx="3594392" cy="13844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1400" dirty="0">
                  <a:latin typeface="Times New Roman" pitchFamily="18" charset="0"/>
                  <a:cs typeface="Times New Roman" pitchFamily="18" charset="0"/>
                </a:rPr>
                <a:t>Простота установки (монтажа) возможность применения в эксплуатационных условиях без вмешательства в работу  сетей. Возможность оперативной перестановки датчиков с одного объекта на другой</a:t>
              </a:r>
              <a:endParaRPr lang="en-US" altLang="ko-KR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944" name="TextBox 54"/>
            <p:cNvSpPr txBox="1">
              <a:spLocks noChangeArrowheads="1"/>
            </p:cNvSpPr>
            <p:nvPr/>
          </p:nvSpPr>
          <p:spPr bwMode="auto">
            <a:xfrm>
              <a:off x="1658043" y="4152029"/>
              <a:ext cx="3449102" cy="70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altLang="ko-KR" sz="2000" b="1" dirty="0">
                  <a:cs typeface="Arial" panose="020B0604020202020204" pitchFamily="34" charset="0"/>
                </a:rPr>
                <a:t>Простота установки и мобильность системы</a:t>
              </a:r>
              <a:endParaRPr lang="ko-KR" altLang="en-US" sz="2000" b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38931" name="Группа 6"/>
          <p:cNvGrpSpPr>
            <a:grpSpLocks/>
          </p:cNvGrpSpPr>
          <p:nvPr/>
        </p:nvGrpSpPr>
        <p:grpSpPr bwMode="auto">
          <a:xfrm>
            <a:off x="6188341" y="2715660"/>
            <a:ext cx="1625941" cy="1554619"/>
            <a:chOff x="8256447" y="4992586"/>
            <a:chExt cx="984069" cy="1045029"/>
          </a:xfrm>
        </p:grpSpPr>
        <p:pic>
          <p:nvPicPr>
            <p:cNvPr id="38939" name="Рисунок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23" t="65079" r="48605" b="19682"/>
            <a:stretch>
              <a:fillRect/>
            </a:stretch>
          </p:blipFill>
          <p:spPr bwMode="auto">
            <a:xfrm>
              <a:off x="8256447" y="4992586"/>
              <a:ext cx="984069" cy="1045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40" name="Рисунок 5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6" t="42894" r="52975" b="31866"/>
            <a:stretch>
              <a:fillRect/>
            </a:stretch>
          </p:blipFill>
          <p:spPr bwMode="auto">
            <a:xfrm rot="5400000">
              <a:off x="8415011" y="5292687"/>
              <a:ext cx="115532" cy="121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41" name="Рисунок 5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6" t="42894" r="52975" b="31866"/>
            <a:stretch>
              <a:fillRect/>
            </a:stretch>
          </p:blipFill>
          <p:spPr bwMode="auto">
            <a:xfrm rot="5400000">
              <a:off x="8288295" y="5245291"/>
              <a:ext cx="167774" cy="176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42" name="Рисунок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87" t="19905" r="63989" b="75555"/>
            <a:stretch>
              <a:fillRect/>
            </a:stretch>
          </p:blipFill>
          <p:spPr bwMode="auto">
            <a:xfrm>
              <a:off x="8300882" y="5443883"/>
              <a:ext cx="192485" cy="106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935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799" y="4606911"/>
            <a:ext cx="1515600" cy="108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36" name="Group 16"/>
          <p:cNvGrpSpPr>
            <a:grpSpLocks/>
          </p:cNvGrpSpPr>
          <p:nvPr/>
        </p:nvGrpSpPr>
        <p:grpSpPr bwMode="auto">
          <a:xfrm>
            <a:off x="3163907" y="4524000"/>
            <a:ext cx="8066649" cy="1217360"/>
            <a:chOff x="1545877" y="3585879"/>
            <a:chExt cx="2266035" cy="1219655"/>
          </a:xfrm>
        </p:grpSpPr>
        <p:sp>
          <p:nvSpPr>
            <p:cNvPr id="62" name="TextBox 61"/>
            <p:cNvSpPr txBox="1"/>
            <p:nvPr/>
          </p:nvSpPr>
          <p:spPr>
            <a:xfrm>
              <a:off x="1545877" y="3972970"/>
              <a:ext cx="2266035" cy="8325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1600" dirty="0">
                  <a:latin typeface="Times New Roman" pitchFamily="18" charset="0"/>
                  <a:cs typeface="Times New Roman" pitchFamily="18" charset="0"/>
                </a:rPr>
                <a:t>Простой интерфейс ПО, цифровая трансформация работы сетей, электронный обход, паспортизация участков по шуму сетей</a:t>
              </a:r>
              <a:endParaRPr lang="en-US" altLang="ko-KR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938" name="TextBox 54"/>
            <p:cNvSpPr txBox="1">
              <a:spLocks noChangeArrowheads="1"/>
            </p:cNvSpPr>
            <p:nvPr/>
          </p:nvSpPr>
          <p:spPr bwMode="auto">
            <a:xfrm>
              <a:off x="1553799" y="3585879"/>
              <a:ext cx="2210760" cy="400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altLang="ko-KR" sz="2000" b="1" dirty="0">
                  <a:cs typeface="Arial" panose="020B0604020202020204" pitchFamily="34" charset="0"/>
                </a:rPr>
                <a:t>Программное обеспечение</a:t>
              </a:r>
              <a:endParaRPr lang="ko-KR" altLang="en-US" sz="2000" b="1" dirty="0"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A96A1A0-CC86-F604-FFFD-1B751CF98FDE}"/>
              </a:ext>
            </a:extLst>
          </p:cNvPr>
          <p:cNvSpPr txBox="1"/>
          <p:nvPr/>
        </p:nvSpPr>
        <p:spPr>
          <a:xfrm>
            <a:off x="1862706" y="6352143"/>
            <a:ext cx="868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Практический опыт эксплуатации системы мониторинга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Ортомат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МТС»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8925" y="188913"/>
            <a:ext cx="7927975" cy="3683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БЕЗОПАСНОЙ ГОРОД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3891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E13BA1-2C80-4246-8DA7-C78F29465916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 altLang="ru-RU">
              <a:solidFill>
                <a:srgbClr val="898989"/>
              </a:solidFill>
            </a:endParaRPr>
          </a:p>
        </p:txBody>
      </p:sp>
      <p:graphicFrame>
        <p:nvGraphicFramePr>
          <p:cNvPr id="2" name="object 5">
            <a:extLst>
              <a:ext uri="{FF2B5EF4-FFF2-40B4-BE49-F238E27FC236}">
                <a16:creationId xmlns="" xmlns:a16="http://schemas.microsoft.com/office/drawing/2014/main" id="{A33A9A0E-E143-124E-B678-00122B2512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514366"/>
              </p:ext>
            </p:extLst>
          </p:nvPr>
        </p:nvGraphicFramePr>
        <p:xfrm>
          <a:off x="335360" y="1556792"/>
          <a:ext cx="11521280" cy="36538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303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115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793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68279">
                <a:tc>
                  <a:txBody>
                    <a:bodyPr/>
                    <a:lstStyle/>
                    <a:p>
                      <a:pPr marL="80454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spc="-15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БЕЗОПАСНОСТЬ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ЭКСПЛУАТАЦИИ</a:t>
                      </a:r>
                      <a:endParaRPr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735" marB="0">
                    <a:lnR w="12700">
                      <a:solidFill>
                        <a:srgbClr val="C0C0C0"/>
                      </a:solidFill>
                      <a:prstDash val="solid"/>
                    </a:lnR>
                    <a:lnB w="12700">
                      <a:solidFill>
                        <a:srgbClr val="C0C0C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452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spc="-15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ЭКОНОМИЧЕСКУЮ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ЭФФЕКТИВНОСТЬ</a:t>
                      </a:r>
                      <a:r>
                        <a:rPr lang="en-US" sz="1400" b="1" spc="-15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C0C0C0"/>
                      </a:solidFill>
                      <a:prstDash val="solid"/>
                    </a:lnL>
                    <a:lnB w="12700">
                      <a:solidFill>
                        <a:srgbClr val="C0C0C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55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КРУПНЫЕ УТЕЧКИ С ВЫТЕКАНИЕМ ТЕПЛОНОСИТЕЛЯ – </a:t>
                      </a:r>
                      <a:r>
                        <a:rPr lang="ru-RU" sz="1400" b="1" spc="-5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ФАКТОР </a:t>
                      </a:r>
                      <a:r>
                        <a:rPr lang="ru-RU" sz="1400" b="1" spc="5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РИСКА ДЛЯ: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5080" marB="0">
                    <a:lnR w="12700">
                      <a:solidFill>
                        <a:srgbClr val="C0C0C0"/>
                      </a:solidFill>
                      <a:prstDash val="solid"/>
                    </a:lnR>
                    <a:lnT w="12700">
                      <a:solidFill>
                        <a:srgbClr val="C0C0C0"/>
                      </a:solidFill>
                      <a:prstDash val="solid"/>
                    </a:lnT>
                    <a:lnB w="12700">
                      <a:solidFill>
                        <a:srgbClr val="C0C0C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400" b="1" spc="-5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ИЗДЕРЖКИ 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lang="ru-RU" sz="1400" b="1" spc="1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ФАКТОР РИСКА</a:t>
                      </a:r>
                      <a:r>
                        <a:rPr lang="ru-RU" sz="1400" b="1" spc="-105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spc="5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ДЛЯ: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5080" marB="0">
                    <a:lnL w="12700">
                      <a:solidFill>
                        <a:srgbClr val="C0C0C0"/>
                      </a:solidFill>
                      <a:prstDash val="solid"/>
                    </a:lnL>
                    <a:lnT w="12700">
                      <a:solidFill>
                        <a:srgbClr val="C0C0C0"/>
                      </a:solidFill>
                      <a:prstDash val="solid"/>
                    </a:lnT>
                    <a:lnB w="12700">
                      <a:solidFill>
                        <a:srgbClr val="C0C0C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56395">
                <a:tc>
                  <a:txBody>
                    <a:bodyPr/>
                    <a:lstStyle/>
                    <a:p>
                      <a:pPr marR="79248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lang="ru-RU" sz="1400" b="1" spc="-35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ГРАЖДАН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58140" indent="-86995">
                        <a:lnSpc>
                          <a:spcPct val="100000"/>
                        </a:lnSpc>
                        <a:spcBef>
                          <a:spcPts val="20"/>
                        </a:spcBef>
                        <a:buFont typeface="Arial"/>
                        <a:buChar char="•"/>
                        <a:tabLst>
                          <a:tab pos="358140" algn="l"/>
                        </a:tabLst>
                      </a:pPr>
                      <a:r>
                        <a:rPr sz="1200" b="1" spc="-15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ЖИЗНЬ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58140" indent="-8699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8140" algn="l"/>
                        </a:tabLst>
                      </a:pPr>
                      <a:r>
                        <a:rPr sz="1200" b="1" spc="-20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ЗДОРОВЬЕ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58140" indent="-86995">
                        <a:lnSpc>
                          <a:spcPts val="1410"/>
                        </a:lnSpc>
                        <a:buFont typeface="Arial"/>
                        <a:buChar char="•"/>
                        <a:tabLst>
                          <a:tab pos="358140" algn="l"/>
                        </a:tabLst>
                      </a:pPr>
                      <a:r>
                        <a:rPr sz="1200" b="1" spc="-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ИМУЩЕСТВО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525" marB="0">
                    <a:lnR w="12700">
                      <a:solidFill>
                        <a:srgbClr val="C0C0C0"/>
                      </a:solidFill>
                      <a:prstDash val="solid"/>
                    </a:lnR>
                    <a:lnT w="12700">
                      <a:solidFill>
                        <a:srgbClr val="C0C0C0"/>
                      </a:solidFill>
                      <a:prstDash val="solid"/>
                    </a:lnT>
                    <a:lnB w="12700">
                      <a:solidFill>
                        <a:srgbClr val="C0C0C0"/>
                      </a:solidFill>
                      <a:prstDash val="soli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marL="13557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lang="ru-RU" sz="1400" b="1" spc="-1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ОРГАНИЗАЦИИ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58140" indent="-86995">
                        <a:lnSpc>
                          <a:spcPct val="100000"/>
                        </a:lnSpc>
                        <a:spcBef>
                          <a:spcPts val="20"/>
                        </a:spcBef>
                        <a:buFont typeface="Arial"/>
                        <a:buChar char="•"/>
                        <a:tabLst>
                          <a:tab pos="358140" algn="l"/>
                        </a:tabLst>
                      </a:pPr>
                      <a:r>
                        <a:rPr sz="1200" b="1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ПОТЕРИ </a:t>
                      </a:r>
                      <a:r>
                        <a:rPr sz="1200" b="1" spc="-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ВОДЫ </a:t>
                      </a:r>
                      <a:r>
                        <a:rPr sz="1200" b="1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 ТЕПЛОВОЙ </a:t>
                      </a:r>
                      <a:r>
                        <a:rPr sz="1200" b="1" spc="-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ЭНЕРГИИ </a:t>
                      </a:r>
                      <a:r>
                        <a:rPr lang="ru-RU" sz="1200" b="1" spc="-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</a:t>
                      </a:r>
                      <a:r>
                        <a:rPr sz="1200" b="1" spc="-190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spc="-190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200" b="1" spc="-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УТЕЧКАХ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58140" indent="-8699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8140" algn="l"/>
                        </a:tabLst>
                      </a:pPr>
                      <a:r>
                        <a:rPr sz="1200" b="1" spc="-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ВЫСОКИЕ </a:t>
                      </a:r>
                      <a:r>
                        <a:rPr sz="1200" b="1" spc="-3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ЗАТРАТЫ </a:t>
                      </a:r>
                      <a:r>
                        <a:rPr lang="ru-RU" sz="1200" b="1" spc="-3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</a:t>
                      </a:r>
                      <a:r>
                        <a:rPr sz="1200" b="1" spc="-50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spc="-5" dirty="0" smtClean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РЕМОНТНЫХ</a:t>
                      </a:r>
                      <a:r>
                        <a:rPr lang="ru-RU" sz="1200" b="1" spc="-5" baseline="0" dirty="0" smtClean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УЧАСТКАХ (ЛВР)</a:t>
                      </a:r>
                      <a:endParaRPr lang="ru-RU" sz="1200" b="1" spc="-5" dirty="0">
                        <a:solidFill>
                          <a:srgbClr val="0F3E8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58140" indent="-8699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8140" algn="l"/>
                        </a:tabLst>
                      </a:pPr>
                      <a:r>
                        <a:rPr lang="ru-RU" sz="1200" b="1" spc="-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СНИЖЕНИЕ ИМИДЖА КОМПАНИИ</a:t>
                      </a:r>
                    </a:p>
                  </a:txBody>
                  <a:tcPr marL="0" marR="0" marT="9525" marB="0">
                    <a:lnL w="12700">
                      <a:solidFill>
                        <a:srgbClr val="C0C0C0"/>
                      </a:solidFill>
                      <a:prstDash val="solid"/>
                    </a:lnL>
                    <a:lnT w="12700">
                      <a:solidFill>
                        <a:srgbClr val="C0C0C0"/>
                      </a:solidFill>
                      <a:prstDash val="solid"/>
                    </a:lnT>
                    <a:lnB w="12700">
                      <a:solidFill>
                        <a:srgbClr val="C0C0C0"/>
                      </a:solidFill>
                      <a:prstDash val="soli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56395">
                <a:tc>
                  <a:txBody>
                    <a:bodyPr/>
                    <a:lstStyle/>
                    <a:p>
                      <a:pPr marR="79248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lang="ru-RU" sz="1400" b="1" spc="-5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ГОРОДА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58140" indent="-86995">
                        <a:lnSpc>
                          <a:spcPct val="100000"/>
                        </a:lnSpc>
                        <a:spcBef>
                          <a:spcPts val="20"/>
                        </a:spcBef>
                        <a:buFont typeface="Arial"/>
                        <a:buChar char="•"/>
                        <a:tabLst>
                          <a:tab pos="358140" algn="l"/>
                        </a:tabLst>
                      </a:pPr>
                      <a:r>
                        <a:rPr sz="1200" b="1" spc="-15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ЗДАНИЯ</a:t>
                      </a:r>
                      <a:r>
                        <a:rPr sz="1200" b="1" spc="-1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sz="1200" b="1" spc="-7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spc="-7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СООРУЖЕНИЯ;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58140" indent="-8699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8140" algn="l"/>
                        </a:tabLst>
                      </a:pPr>
                      <a:r>
                        <a:rPr sz="1200" b="1" spc="-1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ТРАНСПОРТНАЯ</a:t>
                      </a:r>
                      <a:r>
                        <a:rPr sz="1200" b="1" spc="-90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spc="-90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sz="1200" b="1" spc="-30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ИНФРАСТРУКТУРА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58140" indent="-86995">
                        <a:lnSpc>
                          <a:spcPts val="1410"/>
                        </a:lnSpc>
                        <a:buFont typeface="Arial"/>
                        <a:buChar char="•"/>
                        <a:tabLst>
                          <a:tab pos="358140" algn="l"/>
                        </a:tabLst>
                      </a:pPr>
                      <a:r>
                        <a:rPr sz="1200" b="1" spc="-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ИНЖЕНЕРНАЯ</a:t>
                      </a:r>
                      <a:r>
                        <a:rPr sz="1200" b="1" spc="-10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spc="-10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sz="1200" b="1" spc="-30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ИНФРАСТРУКТУРА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525" marB="0">
                    <a:lnR w="12700">
                      <a:solidFill>
                        <a:srgbClr val="C0C0C0"/>
                      </a:solidFill>
                      <a:prstDash val="solid"/>
                    </a:lnR>
                    <a:lnT w="12700">
                      <a:solidFill>
                        <a:srgbClr val="C0C0C0"/>
                      </a:solidFill>
                      <a:prstDash val="solid"/>
                    </a:lnT>
                    <a:lnB w="12700">
                      <a:solidFill>
                        <a:srgbClr val="C0C0C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525" marB="0">
                    <a:lnL w="12700">
                      <a:solidFill>
                        <a:srgbClr val="C0C0C0"/>
                      </a:solidFill>
                      <a:prstDash val="solid"/>
                    </a:lnL>
                    <a:lnT w="12700">
                      <a:solidFill>
                        <a:srgbClr val="C0C0C0"/>
                      </a:solidFill>
                      <a:prstDash val="solid"/>
                    </a:lnT>
                    <a:lnB w="12700">
                      <a:solidFill>
                        <a:srgbClr val="C0C0C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95541">
                <a:tc>
                  <a:txBody>
                    <a:bodyPr/>
                    <a:lstStyle/>
                    <a:p>
                      <a:pPr marL="53911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СОЦИАЛЬНО – ПОЛИТИЧЕСКОЙ</a:t>
                      </a:r>
                      <a:r>
                        <a:rPr lang="ru-RU" sz="1400" b="1" spc="-204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ОБСТАНОВКИ</a:t>
                      </a:r>
                      <a:endParaRPr sz="1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58140" indent="-86995">
                        <a:lnSpc>
                          <a:spcPts val="1415"/>
                        </a:lnSpc>
                        <a:spcBef>
                          <a:spcPts val="20"/>
                        </a:spcBef>
                        <a:buFont typeface="Arial"/>
                        <a:buChar char="•"/>
                        <a:tabLst>
                          <a:tab pos="358140" algn="l"/>
                        </a:tabLst>
                      </a:pPr>
                      <a:r>
                        <a:rPr sz="1200" b="1" spc="-1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НЕСТАБИЛЬНОЕ </a:t>
                      </a:r>
                      <a:r>
                        <a:rPr sz="1200" b="1" spc="-3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ТЕПЛОСНАБЖЕНИЕ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58140" indent="-86995">
                        <a:lnSpc>
                          <a:spcPts val="1395"/>
                        </a:lnSpc>
                        <a:buFont typeface="Arial"/>
                        <a:buChar char="•"/>
                        <a:tabLst>
                          <a:tab pos="358140" algn="l"/>
                        </a:tabLst>
                      </a:pPr>
                      <a:r>
                        <a:rPr sz="1200" b="1" spc="-1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ТРАНСПОРТНЫЕ</a:t>
                      </a:r>
                      <a:r>
                        <a:rPr sz="1200" b="1" spc="-8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spc="-8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sz="1200" b="1" spc="-1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ОГРАНИЧЕНИЯ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525" marB="0">
                    <a:lnR w="12700">
                      <a:solidFill>
                        <a:srgbClr val="C0C0C0"/>
                      </a:solidFill>
                      <a:prstDash val="solid"/>
                    </a:lnR>
                    <a:lnT w="12700">
                      <a:solidFill>
                        <a:srgbClr val="C0C0C0"/>
                      </a:solidFill>
                      <a:prstDash val="solid"/>
                    </a:lnT>
                    <a:lnB w="12700">
                      <a:solidFill>
                        <a:srgbClr val="C0C0C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525" marB="0">
                    <a:lnL w="12700">
                      <a:solidFill>
                        <a:srgbClr val="C0C0C0"/>
                      </a:solidFill>
                      <a:prstDash val="solid"/>
                    </a:lnL>
                    <a:lnT w="12700">
                      <a:solidFill>
                        <a:srgbClr val="C0C0C0"/>
                      </a:solidFill>
                      <a:prstDash val="solid"/>
                    </a:lnT>
                    <a:lnB w="12700">
                      <a:solidFill>
                        <a:srgbClr val="C0C0C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7375">
                <a:tc rowSpan="2">
                  <a:txBody>
                    <a:bodyPr/>
                    <a:lstStyle/>
                    <a:p>
                      <a:pPr marR="10477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endParaRPr lang="ru-RU" sz="1400" b="1" spc="-10" dirty="0">
                        <a:solidFill>
                          <a:srgbClr val="00AF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10477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400" b="1" spc="-10" dirty="0">
                          <a:solidFill>
                            <a:srgbClr val="00AF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 </a:t>
                      </a:r>
                      <a:r>
                        <a:rPr sz="1400" b="1" dirty="0">
                          <a:solidFill>
                            <a:srgbClr val="00AF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lang="ru-RU" sz="1400" b="1" spc="-5" dirty="0">
                          <a:solidFill>
                            <a:srgbClr val="00AF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КРУПНЫЕ УТЕЧКИ С ВЫТЕКАНИЕМ</a:t>
                      </a:r>
                      <a:r>
                        <a:rPr sz="1400" b="1" spc="-5" dirty="0">
                          <a:solidFill>
                            <a:srgbClr val="00AF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00AF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РАВНЫ</a:t>
                      </a:r>
                      <a:r>
                        <a:rPr sz="1400" b="1" spc="-40" dirty="0">
                          <a:solidFill>
                            <a:srgbClr val="00AF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00AF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«0»</a:t>
                      </a:r>
                      <a:endParaRPr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2065" marB="0">
                    <a:lnR w="12700">
                      <a:solidFill>
                        <a:srgbClr val="C0C0C0"/>
                      </a:solidFill>
                      <a:prstDash val="solid"/>
                    </a:lnR>
                    <a:lnT w="12700">
                      <a:solidFill>
                        <a:srgbClr val="C0C0C0"/>
                      </a:solidFill>
                      <a:prstDash val="solid"/>
                    </a:lnT>
                    <a:lnB w="12700">
                      <a:solidFill>
                        <a:srgbClr val="C0C0C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82245" algn="ctr">
                        <a:lnSpc>
                          <a:spcPts val="1415"/>
                        </a:lnSpc>
                        <a:spcBef>
                          <a:spcPts val="95"/>
                        </a:spcBef>
                      </a:pPr>
                      <a:r>
                        <a:rPr sz="1400" b="1" spc="-10" dirty="0">
                          <a:solidFill>
                            <a:srgbClr val="00AF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 </a:t>
                      </a:r>
                      <a:r>
                        <a:rPr sz="1400" b="1" dirty="0">
                          <a:solidFill>
                            <a:srgbClr val="00AF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sz="1400" b="1" spc="-5" dirty="0">
                          <a:solidFill>
                            <a:srgbClr val="00AF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СОК</a:t>
                      </a:r>
                      <a:r>
                        <a:rPr lang="ru-RU" sz="1400" b="1" spc="-5" dirty="0">
                          <a:solidFill>
                            <a:srgbClr val="00AF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r>
                        <a:rPr sz="1400" b="1" spc="-5" dirty="0">
                          <a:solidFill>
                            <a:srgbClr val="00AF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АЩЕНИЕ</a:t>
                      </a:r>
                      <a:r>
                        <a:rPr sz="1400" b="1" spc="-145" dirty="0">
                          <a:solidFill>
                            <a:srgbClr val="00AF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spc="-145" dirty="0">
                          <a:solidFill>
                            <a:srgbClr val="00AF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sz="1400" b="1" spc="-5" dirty="0">
                          <a:solidFill>
                            <a:srgbClr val="00AF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ИЗДЕРЖЕК:</a:t>
                      </a:r>
                      <a:endParaRPr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2065" marB="0" anchor="ctr">
                    <a:lnL w="12700">
                      <a:solidFill>
                        <a:srgbClr val="C0C0C0"/>
                      </a:solidFill>
                      <a:prstDash val="solid"/>
                    </a:lnL>
                    <a:lnT w="12700">
                      <a:solidFill>
                        <a:srgbClr val="C0C0C0"/>
                      </a:solidFill>
                      <a:prstDash val="solid"/>
                    </a:lnT>
                    <a:lnB w="12700">
                      <a:solidFill>
                        <a:srgbClr val="C0C0C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25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065" marB="0">
                    <a:lnR w="12700">
                      <a:solidFill>
                        <a:srgbClr val="C0C0C0"/>
                      </a:solidFill>
                      <a:prstDash val="solid"/>
                    </a:lnR>
                    <a:lnT w="12700">
                      <a:solidFill>
                        <a:srgbClr val="C0C0C0"/>
                      </a:solidFill>
                      <a:prstDash val="solid"/>
                    </a:lnT>
                    <a:lnB w="12700">
                      <a:solidFill>
                        <a:srgbClr val="C0C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 indent="-86995">
                        <a:lnSpc>
                          <a:spcPct val="100000"/>
                        </a:lnSpc>
                        <a:spcBef>
                          <a:spcPts val="95"/>
                        </a:spcBef>
                        <a:buFont typeface="Arial"/>
                        <a:buChar char="•"/>
                        <a:tabLst>
                          <a:tab pos="358140" algn="l"/>
                        </a:tabLst>
                      </a:pPr>
                      <a:r>
                        <a:rPr sz="1200" b="1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ПОТЕРИ </a:t>
                      </a:r>
                      <a:r>
                        <a:rPr sz="1200" b="1" spc="-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</a:t>
                      </a:r>
                      <a:r>
                        <a:rPr sz="1200" b="1" spc="-80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spc="-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УТЕЧКАХ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58140" indent="-86995">
                        <a:lnSpc>
                          <a:spcPts val="1395"/>
                        </a:lnSpc>
                        <a:buFont typeface="Arial"/>
                        <a:buChar char="•"/>
                        <a:tabLst>
                          <a:tab pos="358140" algn="l"/>
                        </a:tabLst>
                      </a:pPr>
                      <a:r>
                        <a:rPr sz="1200" b="1" spc="-1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СОКРАЩЕНИЕ </a:t>
                      </a:r>
                      <a:r>
                        <a:rPr sz="1200" b="1" spc="-4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ЗАТРАТ</a:t>
                      </a:r>
                      <a:r>
                        <a:rPr lang="ru-RU" sz="1200" b="1" spc="-4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</a:t>
                      </a:r>
                      <a:r>
                        <a:rPr lang="ru-RU" sz="1200" b="1" spc="-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ПРОВЕДЕНИИ</a:t>
                      </a:r>
                      <a:r>
                        <a:rPr lang="ru-RU" sz="1200" b="1" spc="-65" baseline="0" dirty="0" smtClean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ЛВР</a:t>
                      </a:r>
                      <a:endParaRPr lang="ru-RU" sz="1200" b="1" spc="-5" dirty="0">
                        <a:solidFill>
                          <a:srgbClr val="0F3E8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71145" indent="0">
                        <a:lnSpc>
                          <a:spcPts val="1395"/>
                        </a:lnSpc>
                        <a:buFont typeface="Arial"/>
                        <a:buNone/>
                        <a:tabLst>
                          <a:tab pos="358140" algn="l"/>
                        </a:tabLst>
                      </a:pPr>
                      <a:r>
                        <a:rPr lang="ru-RU" sz="1200" b="1" spc="-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C0C0C0"/>
                      </a:solidFill>
                      <a:prstDash val="solid"/>
                    </a:lnL>
                    <a:lnT w="12700">
                      <a:solidFill>
                        <a:srgbClr val="C0C0C0"/>
                      </a:solidFill>
                      <a:prstDash val="solid"/>
                    </a:lnT>
                    <a:lnB w="12700">
                      <a:solidFill>
                        <a:srgbClr val="C0C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 indent="0">
                        <a:lnSpc>
                          <a:spcPts val="1420"/>
                        </a:lnSpc>
                        <a:spcBef>
                          <a:spcPts val="50"/>
                        </a:spcBef>
                        <a:buFont typeface="Arial"/>
                        <a:buNone/>
                        <a:tabLst>
                          <a:tab pos="323215" algn="l"/>
                        </a:tabLst>
                      </a:pP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6350" marB="0">
                    <a:lnT w="12700">
                      <a:solidFill>
                        <a:srgbClr val="C0C0C0"/>
                      </a:solidFill>
                      <a:prstDash val="solid"/>
                    </a:lnT>
                    <a:lnB w="12700">
                      <a:solidFill>
                        <a:srgbClr val="C0C0C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object 6">
            <a:extLst>
              <a:ext uri="{FF2B5EF4-FFF2-40B4-BE49-F238E27FC236}">
                <a16:creationId xmlns="" xmlns:a16="http://schemas.microsoft.com/office/drawing/2014/main" id="{130D6C00-136F-B9E5-3325-3F32E97DB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544061"/>
              </p:ext>
            </p:extLst>
          </p:nvPr>
        </p:nvGraphicFramePr>
        <p:xfrm>
          <a:off x="335360" y="5301208"/>
          <a:ext cx="11521280" cy="7354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307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905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35469">
                <a:tc>
                  <a:txBody>
                    <a:bodyPr/>
                    <a:lstStyle/>
                    <a:p>
                      <a:pPr marL="358140" indent="-86995">
                        <a:lnSpc>
                          <a:spcPct val="100000"/>
                        </a:lnSpc>
                        <a:spcBef>
                          <a:spcPts val="95"/>
                        </a:spcBef>
                        <a:buFont typeface="Arial"/>
                        <a:buChar char="•"/>
                        <a:tabLst>
                          <a:tab pos="358140" algn="l"/>
                        </a:tabLst>
                      </a:pPr>
                      <a:r>
                        <a:rPr sz="1200" b="1" spc="-1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БЕЗОПАСНЫЕ </a:t>
                      </a:r>
                      <a:r>
                        <a:rPr lang="ru-RU" sz="1200" b="1" spc="-2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ТЕПЛОВЫЕ СЕТИ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58140" indent="-8699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8140" algn="l"/>
                        </a:tabLst>
                      </a:pPr>
                      <a:r>
                        <a:rPr sz="1200" b="1" spc="-1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КОМФОРТНАЯ </a:t>
                      </a:r>
                      <a:r>
                        <a:rPr lang="ru-RU" sz="1200" b="1" spc="-1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ГОРОДСКАЯ</a:t>
                      </a:r>
                      <a:r>
                        <a:rPr sz="1200" b="1" spc="-80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spc="-80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СРЕДА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2065" marB="0">
                    <a:lnR w="12700">
                      <a:solidFill>
                        <a:srgbClr val="C0C0C0"/>
                      </a:solidFill>
                      <a:prstDash val="solid"/>
                    </a:lnR>
                    <a:lnT w="12700">
                      <a:solidFill>
                        <a:srgbClr val="C0C0C0"/>
                      </a:solidFill>
                      <a:prstDash val="solid"/>
                    </a:lnT>
                    <a:lnB w="12700">
                      <a:solidFill>
                        <a:srgbClr val="C0C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 indent="-86995">
                        <a:lnSpc>
                          <a:spcPct val="100000"/>
                        </a:lnSpc>
                        <a:spcBef>
                          <a:spcPts val="95"/>
                        </a:spcBef>
                        <a:buFont typeface="Arial"/>
                        <a:buChar char="•"/>
                        <a:tabLst>
                          <a:tab pos="358140" algn="l"/>
                        </a:tabLst>
                      </a:pPr>
                      <a:r>
                        <a:rPr sz="1200" b="1" spc="-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ПОВЫШЕНИЕ </a:t>
                      </a:r>
                      <a:r>
                        <a:rPr sz="1200" b="1" spc="-1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ЭКОНОМИЧЕСКОЙ </a:t>
                      </a:r>
                      <a:r>
                        <a:rPr sz="1200" b="1" spc="-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ЭФФЕКТИВНОСТИ </a:t>
                      </a:r>
                      <a:r>
                        <a:rPr lang="ru-RU" sz="1200" b="1" spc="-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ОРГАНИЗАЦИИ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58140" indent="-8699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8140" algn="l"/>
                        </a:tabLst>
                      </a:pPr>
                      <a:r>
                        <a:rPr sz="1200" b="1" spc="-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ПОВЫШЕНИЕ</a:t>
                      </a:r>
                      <a:r>
                        <a:rPr sz="1200" b="1" spc="-60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200" b="1" spc="-1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КАЧЕСТВА</a:t>
                      </a:r>
                      <a:r>
                        <a:rPr sz="1200" b="1" spc="-5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200" b="1" spc="-1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ПРЕДОСТАВЛЯЕМЫХ</a:t>
                      </a:r>
                      <a:r>
                        <a:rPr sz="1200" b="1" spc="-15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spc="-15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sz="1200" b="1" spc="-10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УСЛУГ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58140" indent="-86995">
                        <a:lnSpc>
                          <a:spcPts val="1410"/>
                        </a:lnSpc>
                        <a:buFont typeface="Arial"/>
                        <a:buChar char="•"/>
                        <a:tabLst>
                          <a:tab pos="358140" algn="l"/>
                        </a:tabLst>
                      </a:pPr>
                      <a:r>
                        <a:rPr sz="1200" b="1" spc="-1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КОМФОРТНАЯ </a:t>
                      </a:r>
                      <a:r>
                        <a:rPr lang="ru-RU" sz="1200" b="1" spc="-1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ГОРОДСКАЯ</a:t>
                      </a:r>
                      <a:r>
                        <a:rPr sz="1200" b="1" spc="-80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spc="-80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СРЕДА</a:t>
                      </a:r>
                      <a:endParaRPr lang="ru-RU" sz="1200" b="1" spc="-5" dirty="0">
                        <a:solidFill>
                          <a:srgbClr val="0F3E8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58140" indent="-86995">
                        <a:lnSpc>
                          <a:spcPts val="1410"/>
                        </a:lnSpc>
                        <a:buFont typeface="Arial"/>
                        <a:buChar char="•"/>
                        <a:tabLst>
                          <a:tab pos="358140" algn="l"/>
                        </a:tabLst>
                      </a:pPr>
                      <a:r>
                        <a:rPr lang="ru-RU" sz="1200" b="1" spc="-5" dirty="0">
                          <a:solidFill>
                            <a:srgbClr val="0F3E8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ПОВЫШЕНИЯ КАЧЕСТВА ЭКСПЛУАТАЦИИ ТЕПЛОВЫХ СЕТЕЙ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C0C0C0"/>
                      </a:solidFill>
                      <a:prstDash val="solid"/>
                    </a:lnL>
                    <a:lnT w="12700">
                      <a:solidFill>
                        <a:srgbClr val="C0C0C0"/>
                      </a:solidFill>
                      <a:prstDash val="solid"/>
                    </a:lnT>
                    <a:lnB w="12700">
                      <a:solidFill>
                        <a:srgbClr val="C0C0C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object 7">
            <a:extLst>
              <a:ext uri="{FF2B5EF4-FFF2-40B4-BE49-F238E27FC236}">
                <a16:creationId xmlns="" xmlns:a16="http://schemas.microsoft.com/office/drawing/2014/main" id="{5290F7C2-A643-B03C-369A-A7E7120BA47D}"/>
              </a:ext>
            </a:extLst>
          </p:cNvPr>
          <p:cNvSpPr txBox="1"/>
          <p:nvPr/>
        </p:nvSpPr>
        <p:spPr>
          <a:xfrm>
            <a:off x="5060967" y="4942751"/>
            <a:ext cx="1755112" cy="350737"/>
          </a:xfrm>
          <a:prstGeom prst="rect">
            <a:avLst/>
          </a:prstGeom>
          <a:noFill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200" b="1" spc="-30" dirty="0">
                <a:solidFill>
                  <a:srgbClr val="FF0000"/>
                </a:solidFill>
                <a:latin typeface="Calibri"/>
                <a:cs typeface="Calibri"/>
              </a:rPr>
              <a:t>Р</a:t>
            </a:r>
            <a:r>
              <a:rPr lang="ru-RU" sz="2200" b="1" spc="-30" dirty="0">
                <a:solidFill>
                  <a:srgbClr val="FF0000"/>
                </a:solidFill>
                <a:latin typeface="Calibri"/>
                <a:cs typeface="Calibri"/>
              </a:rPr>
              <a:t>ЕЗУЛЬТАТ:</a:t>
            </a:r>
          </a:p>
        </p:txBody>
      </p:sp>
      <p:sp>
        <p:nvSpPr>
          <p:cNvPr id="7" name="object 9">
            <a:extLst>
              <a:ext uri="{FF2B5EF4-FFF2-40B4-BE49-F238E27FC236}">
                <a16:creationId xmlns="" xmlns:a16="http://schemas.microsoft.com/office/drawing/2014/main" id="{047C5B5B-3CC0-9A73-BAE3-D372D5649239}"/>
              </a:ext>
            </a:extLst>
          </p:cNvPr>
          <p:cNvSpPr/>
          <p:nvPr/>
        </p:nvSpPr>
        <p:spPr>
          <a:xfrm rot="21229085">
            <a:off x="4610658" y="1575417"/>
            <a:ext cx="452755" cy="245745"/>
          </a:xfrm>
          <a:custGeom>
            <a:avLst/>
            <a:gdLst/>
            <a:ahLst/>
            <a:cxnLst/>
            <a:rect l="l" t="t" r="r" b="b"/>
            <a:pathLst>
              <a:path w="452754" h="245744">
                <a:moveTo>
                  <a:pt x="425780" y="0"/>
                </a:moveTo>
                <a:lnTo>
                  <a:pt x="57086" y="139738"/>
                </a:lnTo>
                <a:lnTo>
                  <a:pt x="43738" y="104520"/>
                </a:lnTo>
                <a:lnTo>
                  <a:pt x="0" y="201650"/>
                </a:lnTo>
                <a:lnTo>
                  <a:pt x="97129" y="245389"/>
                </a:lnTo>
                <a:lnTo>
                  <a:pt x="83781" y="210172"/>
                </a:lnTo>
                <a:lnTo>
                  <a:pt x="452475" y="70434"/>
                </a:lnTo>
                <a:lnTo>
                  <a:pt x="4257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0">
            <a:extLst>
              <a:ext uri="{FF2B5EF4-FFF2-40B4-BE49-F238E27FC236}">
                <a16:creationId xmlns="" xmlns:a16="http://schemas.microsoft.com/office/drawing/2014/main" id="{579BE00F-4D1D-2360-030B-AC082B6E960F}"/>
              </a:ext>
            </a:extLst>
          </p:cNvPr>
          <p:cNvSpPr/>
          <p:nvPr/>
        </p:nvSpPr>
        <p:spPr>
          <a:xfrm rot="21229085">
            <a:off x="4610658" y="1575417"/>
            <a:ext cx="452755" cy="245745"/>
          </a:xfrm>
          <a:custGeom>
            <a:avLst/>
            <a:gdLst/>
            <a:ahLst/>
            <a:cxnLst/>
            <a:rect l="l" t="t" r="r" b="b"/>
            <a:pathLst>
              <a:path w="452754" h="245744">
                <a:moveTo>
                  <a:pt x="452475" y="70434"/>
                </a:moveTo>
                <a:lnTo>
                  <a:pt x="83781" y="210172"/>
                </a:lnTo>
                <a:lnTo>
                  <a:pt x="97129" y="245389"/>
                </a:lnTo>
                <a:lnTo>
                  <a:pt x="0" y="201650"/>
                </a:lnTo>
                <a:lnTo>
                  <a:pt x="43738" y="104520"/>
                </a:lnTo>
                <a:lnTo>
                  <a:pt x="57086" y="139738"/>
                </a:lnTo>
                <a:lnTo>
                  <a:pt x="425780" y="0"/>
                </a:lnTo>
                <a:lnTo>
                  <a:pt x="452475" y="70434"/>
                </a:lnTo>
                <a:close/>
              </a:path>
            </a:pathLst>
          </a:custGeom>
          <a:ln w="254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2">
            <a:extLst>
              <a:ext uri="{FF2B5EF4-FFF2-40B4-BE49-F238E27FC236}">
                <a16:creationId xmlns="" xmlns:a16="http://schemas.microsoft.com/office/drawing/2014/main" id="{32DCF74A-8BF5-664D-5FC3-08FEAF81B989}"/>
              </a:ext>
            </a:extLst>
          </p:cNvPr>
          <p:cNvSpPr/>
          <p:nvPr/>
        </p:nvSpPr>
        <p:spPr>
          <a:xfrm rot="770358">
            <a:off x="6836478" y="1598290"/>
            <a:ext cx="445134" cy="233679"/>
          </a:xfrm>
          <a:custGeom>
            <a:avLst/>
            <a:gdLst/>
            <a:ahLst/>
            <a:cxnLst/>
            <a:rect l="l" t="t" r="r" b="b"/>
            <a:pathLst>
              <a:path w="445134" h="233680">
                <a:moveTo>
                  <a:pt x="24968" y="0"/>
                </a:moveTo>
                <a:lnTo>
                  <a:pt x="0" y="70827"/>
                </a:lnTo>
                <a:lnTo>
                  <a:pt x="361480" y="198234"/>
                </a:lnTo>
                <a:lnTo>
                  <a:pt x="348996" y="233654"/>
                </a:lnTo>
                <a:lnTo>
                  <a:pt x="444804" y="187782"/>
                </a:lnTo>
                <a:lnTo>
                  <a:pt x="398932" y="91986"/>
                </a:lnTo>
                <a:lnTo>
                  <a:pt x="386448" y="127393"/>
                </a:lnTo>
                <a:lnTo>
                  <a:pt x="2496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3">
            <a:extLst>
              <a:ext uri="{FF2B5EF4-FFF2-40B4-BE49-F238E27FC236}">
                <a16:creationId xmlns="" xmlns:a16="http://schemas.microsoft.com/office/drawing/2014/main" id="{ED224CE4-910E-39D5-6CB0-5227AF68D57D}"/>
              </a:ext>
            </a:extLst>
          </p:cNvPr>
          <p:cNvSpPr/>
          <p:nvPr/>
        </p:nvSpPr>
        <p:spPr>
          <a:xfrm rot="770358">
            <a:off x="6836478" y="1598290"/>
            <a:ext cx="445134" cy="233679"/>
          </a:xfrm>
          <a:custGeom>
            <a:avLst/>
            <a:gdLst/>
            <a:ahLst/>
            <a:cxnLst/>
            <a:rect l="l" t="t" r="r" b="b"/>
            <a:pathLst>
              <a:path w="445134" h="233680">
                <a:moveTo>
                  <a:pt x="24968" y="0"/>
                </a:moveTo>
                <a:lnTo>
                  <a:pt x="386448" y="127393"/>
                </a:lnTo>
                <a:lnTo>
                  <a:pt x="398932" y="91986"/>
                </a:lnTo>
                <a:lnTo>
                  <a:pt x="444804" y="187782"/>
                </a:lnTo>
                <a:lnTo>
                  <a:pt x="348996" y="233654"/>
                </a:lnTo>
                <a:lnTo>
                  <a:pt x="361480" y="198234"/>
                </a:lnTo>
                <a:lnTo>
                  <a:pt x="0" y="70827"/>
                </a:lnTo>
                <a:lnTo>
                  <a:pt x="24968" y="0"/>
                </a:lnTo>
                <a:close/>
              </a:path>
            </a:pathLst>
          </a:custGeom>
          <a:ln w="2540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554B523-C0A3-7FCA-5CA8-2114B60A28D6}"/>
              </a:ext>
            </a:extLst>
          </p:cNvPr>
          <p:cNvSpPr txBox="1"/>
          <p:nvPr/>
        </p:nvSpPr>
        <p:spPr>
          <a:xfrm>
            <a:off x="1386673" y="792164"/>
            <a:ext cx="9636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Внедрение Системы мониторинга обеспечивает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779D773-1807-59B5-9892-6F7C8B72CB76}"/>
              </a:ext>
            </a:extLst>
          </p:cNvPr>
          <p:cNvSpPr txBox="1"/>
          <p:nvPr/>
        </p:nvSpPr>
        <p:spPr>
          <a:xfrm>
            <a:off x="1862706" y="6352143"/>
            <a:ext cx="868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Практический опыт эксплуатации системы мониторинга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Ортомат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МТС»</a:t>
            </a:r>
          </a:p>
        </p:txBody>
      </p:sp>
    </p:spTree>
    <p:extLst>
      <p:ext uri="{BB962C8B-B14F-4D97-AF65-F5344CB8AC3E}">
        <p14:creationId xmlns:p14="http://schemas.microsoft.com/office/powerpoint/2010/main" val="239614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eaLnBrk="1" hangingPunct="1"/>
            <a:r>
              <a:rPr lang="ru-RU" altLang="ru-RU" sz="4000"/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8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8ACF9F-D9A0-49BA-9AC7-F825F9D02258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BC98299-DC13-D3E9-7A80-F55AD787ADDC}"/>
              </a:ext>
            </a:extLst>
          </p:cNvPr>
          <p:cNvSpPr txBox="1"/>
          <p:nvPr/>
        </p:nvSpPr>
        <p:spPr>
          <a:xfrm>
            <a:off x="1617290" y="136525"/>
            <a:ext cx="868430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Общая информация по тепловым сетям, км трубопроводов тепловых сетей </a:t>
            </a:r>
            <a:endParaRPr lang="ru-RU" dirty="0">
              <a:solidFill>
                <a:srgbClr val="25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3778FC1-BF2A-C9BB-6B4C-6B7F39D3F5EE}"/>
              </a:ext>
            </a:extLst>
          </p:cNvPr>
          <p:cNvSpPr txBox="1"/>
          <p:nvPr/>
        </p:nvSpPr>
        <p:spPr>
          <a:xfrm>
            <a:off x="1862706" y="6352143"/>
            <a:ext cx="868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Практический опыт эксплуатации системы мониторинга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Ортомат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МТС»</a:t>
            </a: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2448035"/>
              </p:ext>
            </p:extLst>
          </p:nvPr>
        </p:nvGraphicFramePr>
        <p:xfrm>
          <a:off x="892884" y="860612"/>
          <a:ext cx="10424161" cy="5271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8490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0" name="Рисунок 8339">
            <a:extLst>
              <a:ext uri="{FF2B5EF4-FFF2-40B4-BE49-F238E27FC236}">
                <a16:creationId xmlns="" xmlns:a16="http://schemas.microsoft.com/office/drawing/2014/main" id="{85EE263B-A0CE-0AEB-C104-4AB0E6CFD3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63" t="15009" r="4291" b="7055"/>
          <a:stretch/>
        </p:blipFill>
        <p:spPr bwMode="auto">
          <a:xfrm>
            <a:off x="4852133" y="3245308"/>
            <a:ext cx="2250727" cy="1589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71" y="377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35396" y="136525"/>
            <a:ext cx="868430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Методы контроля за работой тепловых сетей</a:t>
            </a:r>
            <a:endParaRPr lang="ru-RU" dirty="0">
              <a:solidFill>
                <a:srgbClr val="25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19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8ACF9F-D9A0-49BA-9AC7-F825F9D02258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8193" name="Прямоугольник 8192">
            <a:extLst>
              <a:ext uri="{FF2B5EF4-FFF2-40B4-BE49-F238E27FC236}">
                <a16:creationId xmlns="" xmlns:a16="http://schemas.microsoft.com/office/drawing/2014/main" id="{290CD2D3-CA03-4633-EB36-29F594214D69}"/>
              </a:ext>
            </a:extLst>
          </p:cNvPr>
          <p:cNvSpPr/>
          <p:nvPr/>
        </p:nvSpPr>
        <p:spPr>
          <a:xfrm>
            <a:off x="1176673" y="4338661"/>
            <a:ext cx="10262681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258" name="Elbow Connector 60">
            <a:extLst>
              <a:ext uri="{FF2B5EF4-FFF2-40B4-BE49-F238E27FC236}">
                <a16:creationId xmlns="" xmlns:a16="http://schemas.microsoft.com/office/drawing/2014/main" id="{034A1994-BCCC-4668-910B-FB025C427E1A}"/>
              </a:ext>
            </a:extLst>
          </p:cNvPr>
          <p:cNvCxnSpPr>
            <a:cxnSpLocks/>
          </p:cNvCxnSpPr>
          <p:nvPr/>
        </p:nvCxnSpPr>
        <p:spPr>
          <a:xfrm flipV="1">
            <a:off x="7247822" y="2443980"/>
            <a:ext cx="1384313" cy="84567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59" name="Elbow Connector 60">
            <a:extLst>
              <a:ext uri="{FF2B5EF4-FFF2-40B4-BE49-F238E27FC236}">
                <a16:creationId xmlns="" xmlns:a16="http://schemas.microsoft.com/office/drawing/2014/main" id="{1E381BF6-57C6-D0C5-6BF0-ADB099843E80}"/>
              </a:ext>
            </a:extLst>
          </p:cNvPr>
          <p:cNvCxnSpPr>
            <a:cxnSpLocks/>
            <a:stCxn id="8280" idx="5"/>
          </p:cNvCxnSpPr>
          <p:nvPr/>
        </p:nvCxnSpPr>
        <p:spPr>
          <a:xfrm flipH="1" flipV="1">
            <a:off x="4016864" y="2437820"/>
            <a:ext cx="780117" cy="797111"/>
          </a:xfrm>
          <a:prstGeom prst="bentConnector4">
            <a:avLst>
              <a:gd name="adj1" fmla="val 100379"/>
              <a:gd name="adj2" fmla="val 50833"/>
            </a:avLst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60" name="Rectangle 49">
            <a:extLst>
              <a:ext uri="{FF2B5EF4-FFF2-40B4-BE49-F238E27FC236}">
                <a16:creationId xmlns="" xmlns:a16="http://schemas.microsoft.com/office/drawing/2014/main" id="{AEC84701-24C7-883C-E7DD-94BA6908CC1A}"/>
              </a:ext>
            </a:extLst>
          </p:cNvPr>
          <p:cNvSpPr/>
          <p:nvPr/>
        </p:nvSpPr>
        <p:spPr>
          <a:xfrm rot="16200000">
            <a:off x="2449061" y="1306306"/>
            <a:ext cx="1280015" cy="1951335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61" name="Rectangle 51">
            <a:extLst>
              <a:ext uri="{FF2B5EF4-FFF2-40B4-BE49-F238E27FC236}">
                <a16:creationId xmlns="" xmlns:a16="http://schemas.microsoft.com/office/drawing/2014/main" id="{B079091E-669D-C348-F87E-55C2F530C2A4}"/>
              </a:ext>
            </a:extLst>
          </p:cNvPr>
          <p:cNvSpPr/>
          <p:nvPr/>
        </p:nvSpPr>
        <p:spPr>
          <a:xfrm>
            <a:off x="8687312" y="1385854"/>
            <a:ext cx="2735308" cy="107603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8262" name="Straight Arrow Connector 53">
            <a:extLst>
              <a:ext uri="{FF2B5EF4-FFF2-40B4-BE49-F238E27FC236}">
                <a16:creationId xmlns="" xmlns:a16="http://schemas.microsoft.com/office/drawing/2014/main" id="{C7574CB5-B7D9-4ACA-C85A-D7B8A5008539}"/>
              </a:ext>
            </a:extLst>
          </p:cNvPr>
          <p:cNvCxnSpPr>
            <a:cxnSpLocks/>
          </p:cNvCxnSpPr>
          <p:nvPr/>
        </p:nvCxnSpPr>
        <p:spPr>
          <a:xfrm flipV="1">
            <a:off x="5961965" y="2751757"/>
            <a:ext cx="7187" cy="442113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63" name="Rectangle 58">
            <a:extLst>
              <a:ext uri="{FF2B5EF4-FFF2-40B4-BE49-F238E27FC236}">
                <a16:creationId xmlns="" xmlns:a16="http://schemas.microsoft.com/office/drawing/2014/main" id="{61D87C15-E772-A83B-AF1C-F3BC35784BC1}"/>
              </a:ext>
            </a:extLst>
          </p:cNvPr>
          <p:cNvSpPr/>
          <p:nvPr/>
        </p:nvSpPr>
        <p:spPr>
          <a:xfrm>
            <a:off x="1354417" y="1255509"/>
            <a:ext cx="2940230" cy="112156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sz="2700"/>
          </a:p>
        </p:txBody>
      </p:sp>
      <p:sp>
        <p:nvSpPr>
          <p:cNvPr id="8264" name="Rectangle 59">
            <a:extLst>
              <a:ext uri="{FF2B5EF4-FFF2-40B4-BE49-F238E27FC236}">
                <a16:creationId xmlns="" xmlns:a16="http://schemas.microsoft.com/office/drawing/2014/main" id="{41530243-A403-0C01-D1CE-0B8EC85B032D}"/>
              </a:ext>
            </a:extLst>
          </p:cNvPr>
          <p:cNvSpPr/>
          <p:nvPr/>
        </p:nvSpPr>
        <p:spPr>
          <a:xfrm>
            <a:off x="1568951" y="4582986"/>
            <a:ext cx="2516586" cy="12816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65" name="Rectangle 60">
            <a:extLst>
              <a:ext uri="{FF2B5EF4-FFF2-40B4-BE49-F238E27FC236}">
                <a16:creationId xmlns="" xmlns:a16="http://schemas.microsoft.com/office/drawing/2014/main" id="{18B27982-03E4-7AB6-C343-F9B88AE18FFF}"/>
              </a:ext>
            </a:extLst>
          </p:cNvPr>
          <p:cNvSpPr/>
          <p:nvPr/>
        </p:nvSpPr>
        <p:spPr>
          <a:xfrm>
            <a:off x="8019195" y="4600623"/>
            <a:ext cx="2340000" cy="1224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8266" name="Elbow Connector 83">
            <a:extLst>
              <a:ext uri="{FF2B5EF4-FFF2-40B4-BE49-F238E27FC236}">
                <a16:creationId xmlns="" xmlns:a16="http://schemas.microsoft.com/office/drawing/2014/main" id="{FE32589E-DE67-E502-1132-669BD9E34CBB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35473" y="4045785"/>
            <a:ext cx="1125261" cy="162447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67" name="Elbow Connector 84">
            <a:extLst>
              <a:ext uri="{FF2B5EF4-FFF2-40B4-BE49-F238E27FC236}">
                <a16:creationId xmlns="" xmlns:a16="http://schemas.microsoft.com/office/drawing/2014/main" id="{17BCEF3F-A80F-4BC0-9D39-0BF7D7E72C7D}"/>
              </a:ext>
            </a:extLst>
          </p:cNvPr>
          <p:cNvCxnSpPr>
            <a:cxnSpLocks/>
          </p:cNvCxnSpPr>
          <p:nvPr/>
        </p:nvCxnSpPr>
        <p:spPr>
          <a:xfrm>
            <a:off x="6947510" y="4975802"/>
            <a:ext cx="2011475" cy="24440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68" name="TextBox 8267">
            <a:extLst>
              <a:ext uri="{FF2B5EF4-FFF2-40B4-BE49-F238E27FC236}">
                <a16:creationId xmlns="" xmlns:a16="http://schemas.microsoft.com/office/drawing/2014/main" id="{62E90243-84D1-CAF7-8E97-27C9453865A6}"/>
              </a:ext>
            </a:extLst>
          </p:cNvPr>
          <p:cNvSpPr txBox="1"/>
          <p:nvPr/>
        </p:nvSpPr>
        <p:spPr>
          <a:xfrm>
            <a:off x="2094374" y="809749"/>
            <a:ext cx="2200273" cy="584775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Визуальный метод (осмотр/обход)</a:t>
            </a:r>
          </a:p>
        </p:txBody>
      </p:sp>
      <p:grpSp>
        <p:nvGrpSpPr>
          <p:cNvPr id="8269" name="Group 63">
            <a:extLst>
              <a:ext uri="{FF2B5EF4-FFF2-40B4-BE49-F238E27FC236}">
                <a16:creationId xmlns="" xmlns:a16="http://schemas.microsoft.com/office/drawing/2014/main" id="{80DEFA63-2BA6-730E-141D-CAB35BF76E0F}"/>
              </a:ext>
            </a:extLst>
          </p:cNvPr>
          <p:cNvGrpSpPr/>
          <p:nvPr/>
        </p:nvGrpSpPr>
        <p:grpSpPr>
          <a:xfrm>
            <a:off x="657130" y="3678578"/>
            <a:ext cx="3039951" cy="1201210"/>
            <a:chOff x="5840281" y="3089801"/>
            <a:chExt cx="2299597" cy="1001894"/>
          </a:xfrm>
          <a:noFill/>
        </p:grpSpPr>
        <p:sp>
          <p:nvSpPr>
            <p:cNvPr id="8270" name="TextBox 8269">
              <a:extLst>
                <a:ext uri="{FF2B5EF4-FFF2-40B4-BE49-F238E27FC236}">
                  <a16:creationId xmlns="" xmlns:a16="http://schemas.microsoft.com/office/drawing/2014/main" id="{55E2F57E-F4F9-E973-8398-7881F6F41595}"/>
                </a:ext>
              </a:extLst>
            </p:cNvPr>
            <p:cNvSpPr txBox="1"/>
            <p:nvPr/>
          </p:nvSpPr>
          <p:spPr>
            <a:xfrm>
              <a:off x="5880082" y="3398585"/>
              <a:ext cx="2253512" cy="69311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ru-RU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Инфракрасная диагностика тепловых сетей с использованием беспилотных летательных аппаратов и ручных тепловизоров</a:t>
              </a:r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8271" name="TextBox 8270">
              <a:extLst>
                <a:ext uri="{FF2B5EF4-FFF2-40B4-BE49-F238E27FC236}">
                  <a16:creationId xmlns="" xmlns:a16="http://schemas.microsoft.com/office/drawing/2014/main" id="{BA637A93-8D00-DADE-4AD1-506977DEF11B}"/>
                </a:ext>
              </a:extLst>
            </p:cNvPr>
            <p:cNvSpPr txBox="1"/>
            <p:nvPr/>
          </p:nvSpPr>
          <p:spPr>
            <a:xfrm>
              <a:off x="5840281" y="3089801"/>
              <a:ext cx="2299597" cy="28237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Тепловизионное обследование </a:t>
              </a:r>
            </a:p>
          </p:txBody>
        </p:sp>
      </p:grpSp>
      <p:sp>
        <p:nvSpPr>
          <p:cNvPr id="8272" name="TextBox 8271">
            <a:extLst>
              <a:ext uri="{FF2B5EF4-FFF2-40B4-BE49-F238E27FC236}">
                <a16:creationId xmlns="" xmlns:a16="http://schemas.microsoft.com/office/drawing/2014/main" id="{78C0D630-9EB7-8FF7-A4C7-88A6CBA310F6}"/>
              </a:ext>
            </a:extLst>
          </p:cNvPr>
          <p:cNvSpPr txBox="1"/>
          <p:nvPr/>
        </p:nvSpPr>
        <p:spPr>
          <a:xfrm>
            <a:off x="8422537" y="809197"/>
            <a:ext cx="2596697" cy="584775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1200" b="1">
                <a:cs typeface="Arial" pitchFamily="34" charset="0"/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параметрами теплоносителя</a:t>
            </a:r>
          </a:p>
        </p:txBody>
      </p:sp>
      <p:sp>
        <p:nvSpPr>
          <p:cNvPr id="8273" name="TextBox 8272">
            <a:extLst>
              <a:ext uri="{FF2B5EF4-FFF2-40B4-BE49-F238E27FC236}">
                <a16:creationId xmlns="" xmlns:a16="http://schemas.microsoft.com/office/drawing/2014/main" id="{69F4ECEA-EFF7-1BBA-E15C-0A52DCBFE11D}"/>
              </a:ext>
            </a:extLst>
          </p:cNvPr>
          <p:cNvSpPr txBox="1"/>
          <p:nvPr/>
        </p:nvSpPr>
        <p:spPr>
          <a:xfrm>
            <a:off x="8681189" y="3301980"/>
            <a:ext cx="3289435" cy="6282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en-US" altLang="ko-KR" sz="1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274" name="TextBox 8273">
            <a:extLst>
              <a:ext uri="{FF2B5EF4-FFF2-40B4-BE49-F238E27FC236}">
                <a16:creationId xmlns="" xmlns:a16="http://schemas.microsoft.com/office/drawing/2014/main" id="{936B09FA-34E1-7DC3-B7B9-00540074F255}"/>
              </a:ext>
            </a:extLst>
          </p:cNvPr>
          <p:cNvSpPr txBox="1"/>
          <p:nvPr/>
        </p:nvSpPr>
        <p:spPr>
          <a:xfrm>
            <a:off x="8669564" y="2921981"/>
            <a:ext cx="3312687" cy="338554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altLang="ko-K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Входной/Выходной контроль</a:t>
            </a:r>
            <a:endParaRPr lang="ko-KR" alt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76" name="TextBox 8275">
            <a:extLst>
              <a:ext uri="{FF2B5EF4-FFF2-40B4-BE49-F238E27FC236}">
                <a16:creationId xmlns="" xmlns:a16="http://schemas.microsoft.com/office/drawing/2014/main" id="{D35984A7-C44F-E7C8-D959-D86168C3E01D}"/>
              </a:ext>
            </a:extLst>
          </p:cNvPr>
          <p:cNvSpPr txBox="1"/>
          <p:nvPr/>
        </p:nvSpPr>
        <p:spPr>
          <a:xfrm>
            <a:off x="4749542" y="1195949"/>
            <a:ext cx="259669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altLang="ko-KR" sz="1200" dirty="0">
              <a:solidFill>
                <a:schemeClr val="tx1"/>
              </a:solidFill>
              <a:cs typeface="Arial" pitchFamily="34" charset="0"/>
            </a:endParaRPr>
          </a:p>
          <a:p>
            <a:pPr algn="ctr"/>
            <a:endParaRPr lang="ru-RU" altLang="ko-KR" sz="1200" dirty="0">
              <a:cs typeface="Arial" pitchFamily="34" charset="0"/>
            </a:endParaRPr>
          </a:p>
          <a:p>
            <a:pPr algn="ctr"/>
            <a:endParaRPr lang="ru-RU" altLang="ko-KR" sz="1200" dirty="0">
              <a:cs typeface="Arial" pitchFamily="34" charset="0"/>
            </a:endParaRPr>
          </a:p>
          <a:p>
            <a:pPr algn="ctr"/>
            <a:endParaRPr lang="ru-RU" altLang="ko-KR" sz="1200" dirty="0">
              <a:solidFill>
                <a:schemeClr val="tx1"/>
              </a:solidFill>
              <a:cs typeface="Arial" pitchFamily="34" charset="0"/>
            </a:endParaRPr>
          </a:p>
          <a:p>
            <a:pPr algn="ctr"/>
            <a:endParaRPr lang="en-US" altLang="ko-KR" sz="12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8277" name="TextBox 8276">
            <a:extLst>
              <a:ext uri="{FF2B5EF4-FFF2-40B4-BE49-F238E27FC236}">
                <a16:creationId xmlns="" xmlns:a16="http://schemas.microsoft.com/office/drawing/2014/main" id="{ED3F1E52-0D63-9087-9483-DBD05F84BC08}"/>
              </a:ext>
            </a:extLst>
          </p:cNvPr>
          <p:cNvSpPr txBox="1"/>
          <p:nvPr/>
        </p:nvSpPr>
        <p:spPr>
          <a:xfrm>
            <a:off x="4742287" y="830608"/>
            <a:ext cx="2616977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Физический метод</a:t>
            </a:r>
          </a:p>
        </p:txBody>
      </p:sp>
      <p:grpSp>
        <p:nvGrpSpPr>
          <p:cNvPr id="8278" name="Group 87">
            <a:extLst>
              <a:ext uri="{FF2B5EF4-FFF2-40B4-BE49-F238E27FC236}">
                <a16:creationId xmlns="" xmlns:a16="http://schemas.microsoft.com/office/drawing/2014/main" id="{AA6E559C-54D4-C7FC-424F-B365A4D1A438}"/>
              </a:ext>
            </a:extLst>
          </p:cNvPr>
          <p:cNvGrpSpPr/>
          <p:nvPr/>
        </p:nvGrpSpPr>
        <p:grpSpPr>
          <a:xfrm>
            <a:off x="4392326" y="3221649"/>
            <a:ext cx="3116823" cy="1712480"/>
            <a:chOff x="-548507" y="477868"/>
            <a:chExt cx="11570449" cy="6357177"/>
          </a:xfrm>
        </p:grpSpPr>
        <p:sp>
          <p:nvSpPr>
            <p:cNvPr id="8279" name="Freeform: Shape 102">
              <a:extLst>
                <a:ext uri="{FF2B5EF4-FFF2-40B4-BE49-F238E27FC236}">
                  <a16:creationId xmlns="" xmlns:a16="http://schemas.microsoft.com/office/drawing/2014/main" id="{8EDC0DCA-4D06-60EE-238F-5276AB754DE9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80" name="Freeform: Shape 103">
              <a:extLst>
                <a:ext uri="{FF2B5EF4-FFF2-40B4-BE49-F238E27FC236}">
                  <a16:creationId xmlns="" xmlns:a16="http://schemas.microsoft.com/office/drawing/2014/main" id="{2EEDFA64-DA79-EA51-58F1-9CC263BBBA1E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noFill/>
            <a:ln w="571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81" name="Freeform: Shape 105">
              <a:extLst>
                <a:ext uri="{FF2B5EF4-FFF2-40B4-BE49-F238E27FC236}">
                  <a16:creationId xmlns="" xmlns:a16="http://schemas.microsoft.com/office/drawing/2014/main" id="{DADD1372-D6EE-99D9-9D80-23859A6FCFE4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82" name="Freeform: Shape 106">
              <a:extLst>
                <a:ext uri="{FF2B5EF4-FFF2-40B4-BE49-F238E27FC236}">
                  <a16:creationId xmlns="" xmlns:a16="http://schemas.microsoft.com/office/drawing/2014/main" id="{4163A5E3-3A6D-72EC-60CA-6BDA726CE4E0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283" name="Group 107">
              <a:extLst>
                <a:ext uri="{FF2B5EF4-FFF2-40B4-BE49-F238E27FC236}">
                  <a16:creationId xmlns="" xmlns:a16="http://schemas.microsoft.com/office/drawing/2014/main" id="{7F793F64-9636-761E-D84F-91D8BDC7B3C6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8287" name="Rectangle: Rounded Corners 112">
                <a:extLst>
                  <a:ext uri="{FF2B5EF4-FFF2-40B4-BE49-F238E27FC236}">
                    <a16:creationId xmlns="" xmlns:a16="http://schemas.microsoft.com/office/drawing/2014/main" id="{057BF8B2-C43C-65F1-6F6C-6D1205DAC468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88" name="Rectangle: Rounded Corners 113">
                <a:extLst>
                  <a:ext uri="{FF2B5EF4-FFF2-40B4-BE49-F238E27FC236}">
                    <a16:creationId xmlns="" xmlns:a16="http://schemas.microsoft.com/office/drawing/2014/main" id="{D1ACD96E-624F-E282-7294-2F7D4B7901EB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84" name="Group 108">
              <a:extLst>
                <a:ext uri="{FF2B5EF4-FFF2-40B4-BE49-F238E27FC236}">
                  <a16:creationId xmlns="" xmlns:a16="http://schemas.microsoft.com/office/drawing/2014/main" id="{21FE4AD9-ABAE-4AC9-E131-E9D17D6FCC6B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8285" name="Rectangle: Rounded Corners 110">
                <a:extLst>
                  <a:ext uri="{FF2B5EF4-FFF2-40B4-BE49-F238E27FC236}">
                    <a16:creationId xmlns="" xmlns:a16="http://schemas.microsoft.com/office/drawing/2014/main" id="{FE7FDB3F-F8DB-9770-42F9-67D6444EA386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86" name="Rectangle: Rounded Corners 111">
                <a:extLst>
                  <a:ext uri="{FF2B5EF4-FFF2-40B4-BE49-F238E27FC236}">
                    <a16:creationId xmlns="" xmlns:a16="http://schemas.microsoft.com/office/drawing/2014/main" id="{C7041172-C036-8764-8224-B2D7CBA96B95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8302" name="Elbow Connector 61">
            <a:extLst>
              <a:ext uri="{FF2B5EF4-FFF2-40B4-BE49-F238E27FC236}">
                <a16:creationId xmlns="" xmlns:a16="http://schemas.microsoft.com/office/drawing/2014/main" id="{AD977C69-1CB7-0E9B-281D-C2D20D9BD4EA}"/>
              </a:ext>
            </a:extLst>
          </p:cNvPr>
          <p:cNvCxnSpPr>
            <a:cxnSpLocks/>
          </p:cNvCxnSpPr>
          <p:nvPr/>
        </p:nvCxnSpPr>
        <p:spPr>
          <a:xfrm flipV="1">
            <a:off x="6719922" y="3929402"/>
            <a:ext cx="1949642" cy="584833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03" name="Rectangle 52">
            <a:extLst>
              <a:ext uri="{FF2B5EF4-FFF2-40B4-BE49-F238E27FC236}">
                <a16:creationId xmlns="" xmlns:a16="http://schemas.microsoft.com/office/drawing/2014/main" id="{DE4A291B-72E7-F95A-0030-DACD6987E8C0}"/>
              </a:ext>
            </a:extLst>
          </p:cNvPr>
          <p:cNvSpPr/>
          <p:nvPr/>
        </p:nvSpPr>
        <p:spPr>
          <a:xfrm>
            <a:off x="8970428" y="4819366"/>
            <a:ext cx="2943970" cy="53608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07" name="TextBox 8306">
            <a:extLst>
              <a:ext uri="{FF2B5EF4-FFF2-40B4-BE49-F238E27FC236}">
                <a16:creationId xmlns="" xmlns:a16="http://schemas.microsoft.com/office/drawing/2014/main" id="{E4018B1D-FB7C-DA0F-9D20-E0C17D9C9600}"/>
              </a:ext>
            </a:extLst>
          </p:cNvPr>
          <p:cNvSpPr txBox="1"/>
          <p:nvPr/>
        </p:nvSpPr>
        <p:spPr>
          <a:xfrm>
            <a:off x="8958984" y="4207130"/>
            <a:ext cx="2955413" cy="584775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Оперативно-дистанционный контроль ППУ ПЭ </a:t>
            </a:r>
          </a:p>
        </p:txBody>
      </p:sp>
      <p:sp>
        <p:nvSpPr>
          <p:cNvPr id="8309" name="TextBox 8308">
            <a:extLst>
              <a:ext uri="{FF2B5EF4-FFF2-40B4-BE49-F238E27FC236}">
                <a16:creationId xmlns="" xmlns:a16="http://schemas.microsoft.com/office/drawing/2014/main" id="{CCB98D86-9335-C862-288E-2904496533A4}"/>
              </a:ext>
            </a:extLst>
          </p:cNvPr>
          <p:cNvSpPr txBox="1"/>
          <p:nvPr/>
        </p:nvSpPr>
        <p:spPr>
          <a:xfrm>
            <a:off x="8863148" y="4843058"/>
            <a:ext cx="299209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увлажнения тепловой изоляции в ППУ ПЭ</a:t>
            </a:r>
            <a:endParaRPr lang="en-US" altLang="ko-K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11" name="TextBox 8310">
            <a:extLst>
              <a:ext uri="{FF2B5EF4-FFF2-40B4-BE49-F238E27FC236}">
                <a16:creationId xmlns="" xmlns:a16="http://schemas.microsoft.com/office/drawing/2014/main" id="{5570F4C2-9F93-85DF-5D9E-B132C41A9388}"/>
              </a:ext>
            </a:extLst>
          </p:cNvPr>
          <p:cNvSpPr txBox="1"/>
          <p:nvPr/>
        </p:nvSpPr>
        <p:spPr>
          <a:xfrm>
            <a:off x="4524850" y="5754384"/>
            <a:ext cx="290869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endParaRPr lang="ru-RU" altLang="ko-KR" sz="1200" dirty="0">
              <a:solidFill>
                <a:schemeClr val="tx1"/>
              </a:solidFill>
              <a:cs typeface="Arial" pitchFamily="34" charset="0"/>
            </a:endParaRPr>
          </a:p>
          <a:p>
            <a:pPr algn="r"/>
            <a:r>
              <a:rPr lang="ru-RU" altLang="ko-KR" sz="12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s</a:t>
            </a:r>
          </a:p>
        </p:txBody>
      </p:sp>
      <p:sp>
        <p:nvSpPr>
          <p:cNvPr id="8312" name="TextBox 8311">
            <a:extLst>
              <a:ext uri="{FF2B5EF4-FFF2-40B4-BE49-F238E27FC236}">
                <a16:creationId xmlns="" xmlns:a16="http://schemas.microsoft.com/office/drawing/2014/main" id="{11DBF691-54AA-CCE1-A302-13233CE5EC38}"/>
              </a:ext>
            </a:extLst>
          </p:cNvPr>
          <p:cNvSpPr txBox="1"/>
          <p:nvPr/>
        </p:nvSpPr>
        <p:spPr>
          <a:xfrm>
            <a:off x="4512510" y="5412652"/>
            <a:ext cx="2906751" cy="338554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Внутритрубная диагностика</a:t>
            </a:r>
          </a:p>
        </p:txBody>
      </p:sp>
      <p:cxnSp>
        <p:nvCxnSpPr>
          <p:cNvPr id="8313" name="Straight Arrow Connector 53">
            <a:extLst>
              <a:ext uri="{FF2B5EF4-FFF2-40B4-BE49-F238E27FC236}">
                <a16:creationId xmlns="" xmlns:a16="http://schemas.microsoft.com/office/drawing/2014/main" id="{166DFFC0-43AF-50B1-DAEE-4109A064BBCB}"/>
              </a:ext>
            </a:extLst>
          </p:cNvPr>
          <p:cNvCxnSpPr>
            <a:cxnSpLocks/>
          </p:cNvCxnSpPr>
          <p:nvPr/>
        </p:nvCxnSpPr>
        <p:spPr>
          <a:xfrm flipH="1">
            <a:off x="5961964" y="4961909"/>
            <a:ext cx="5665" cy="406935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14" name="TextBox 8313">
            <a:extLst>
              <a:ext uri="{FF2B5EF4-FFF2-40B4-BE49-F238E27FC236}">
                <a16:creationId xmlns="" xmlns:a16="http://schemas.microsoft.com/office/drawing/2014/main" id="{CCF121D0-B87E-8627-3C87-8CDE6F245284}"/>
              </a:ext>
            </a:extLst>
          </p:cNvPr>
          <p:cNvSpPr txBox="1"/>
          <p:nvPr/>
        </p:nvSpPr>
        <p:spPr>
          <a:xfrm>
            <a:off x="1397221" y="1451762"/>
            <a:ext cx="29402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altLang="ko-K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Регулярные по графику обходы/осмотры</a:t>
            </a:r>
          </a:p>
          <a:p>
            <a:pPr algn="r"/>
            <a:r>
              <a:rPr lang="ru-RU" altLang="ko-K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участков тепловых сетей, осмотр теплофикационных камер и состояния оборудования. </a:t>
            </a:r>
          </a:p>
        </p:txBody>
      </p:sp>
      <p:sp>
        <p:nvSpPr>
          <p:cNvPr id="8315" name="TextBox 8314">
            <a:extLst>
              <a:ext uri="{FF2B5EF4-FFF2-40B4-BE49-F238E27FC236}">
                <a16:creationId xmlns="" xmlns:a16="http://schemas.microsoft.com/office/drawing/2014/main" id="{0E1BC377-4AE2-DB83-24CD-A2FB07B62AD8}"/>
              </a:ext>
            </a:extLst>
          </p:cNvPr>
          <p:cNvSpPr txBox="1"/>
          <p:nvPr/>
        </p:nvSpPr>
        <p:spPr>
          <a:xfrm>
            <a:off x="4736517" y="1234313"/>
            <a:ext cx="265764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на прочность и плотность. Испытания на максимальную температуру. Гидравлические испытания. Испытания на тепловые потери</a:t>
            </a:r>
          </a:p>
          <a:p>
            <a:pPr algn="just"/>
            <a:endParaRPr lang="ru-RU" altLang="ko-K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16" name="TextBox 8315">
            <a:extLst>
              <a:ext uri="{FF2B5EF4-FFF2-40B4-BE49-F238E27FC236}">
                <a16:creationId xmlns="" xmlns:a16="http://schemas.microsoft.com/office/drawing/2014/main" id="{10A83F1A-30A7-6840-2654-346B54C7CE2A}"/>
              </a:ext>
            </a:extLst>
          </p:cNvPr>
          <p:cNvSpPr txBox="1"/>
          <p:nvPr/>
        </p:nvSpPr>
        <p:spPr>
          <a:xfrm>
            <a:off x="8414297" y="1446957"/>
            <a:ext cx="295279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и координация </a:t>
            </a:r>
          </a:p>
          <a:p>
            <a:pPr algn="r"/>
            <a:r>
              <a:rPr lang="ru-RU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производственной информации по температуре, давлению, </a:t>
            </a:r>
            <a:r>
              <a:rPr lang="ru-RU" altLang="ko-K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расходу теплоносителя. </a:t>
            </a:r>
            <a:endParaRPr lang="ru-RU" altLang="ko-K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теплоносителя.</a:t>
            </a:r>
          </a:p>
        </p:txBody>
      </p:sp>
      <p:sp>
        <p:nvSpPr>
          <p:cNvPr id="8317" name="TextBox 8316">
            <a:extLst>
              <a:ext uri="{FF2B5EF4-FFF2-40B4-BE49-F238E27FC236}">
                <a16:creationId xmlns="" xmlns:a16="http://schemas.microsoft.com/office/drawing/2014/main" id="{96E2742E-5D98-BEB5-86AF-D999EE09235A}"/>
              </a:ext>
            </a:extLst>
          </p:cNvPr>
          <p:cNvSpPr txBox="1"/>
          <p:nvPr/>
        </p:nvSpPr>
        <p:spPr>
          <a:xfrm>
            <a:off x="8273789" y="3325930"/>
            <a:ext cx="37429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поставляемой продукции и качества и строительно-монтажных работ.</a:t>
            </a:r>
            <a:endParaRPr lang="en-US" altLang="ko-K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18" name="TextBox 8317">
            <a:extLst>
              <a:ext uri="{FF2B5EF4-FFF2-40B4-BE49-F238E27FC236}">
                <a16:creationId xmlns="" xmlns:a16="http://schemas.microsoft.com/office/drawing/2014/main" id="{7C1B6832-5A89-066A-0152-0E763F3E943A}"/>
              </a:ext>
            </a:extLst>
          </p:cNvPr>
          <p:cNvSpPr txBox="1"/>
          <p:nvPr/>
        </p:nvSpPr>
        <p:spPr>
          <a:xfrm>
            <a:off x="4541085" y="5736028"/>
            <a:ext cx="28016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толщины стенки </a:t>
            </a:r>
          </a:p>
          <a:p>
            <a:pPr algn="ctr"/>
            <a:r>
              <a:rPr lang="ru-RU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трубопроводов, </a:t>
            </a:r>
            <a:r>
              <a:rPr lang="ru-RU" altLang="ko-K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степени </a:t>
            </a:r>
            <a:r>
              <a:rPr lang="ru-RU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износа</a:t>
            </a:r>
            <a:endParaRPr lang="en-US" altLang="ko-K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26" name="Рисунок 5">
            <a:extLst>
              <a:ext uri="{FF2B5EF4-FFF2-40B4-BE49-F238E27FC236}">
                <a16:creationId xmlns="" xmlns:a16="http://schemas.microsoft.com/office/drawing/2014/main" id="{F555F388-CCB9-945B-6A66-DC0D9C2DFE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024" y="3320625"/>
            <a:ext cx="896225" cy="37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38" name="Рисунок 8337">
            <a:extLst>
              <a:ext uri="{FF2B5EF4-FFF2-40B4-BE49-F238E27FC236}">
                <a16:creationId xmlns="" xmlns:a16="http://schemas.microsoft.com/office/drawing/2014/main" id="{02BBF82C-0D6F-F204-CEE5-9272C69276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867"/>
          <a:stretch/>
        </p:blipFill>
        <p:spPr bwMode="auto">
          <a:xfrm>
            <a:off x="4812912" y="3279179"/>
            <a:ext cx="1013052" cy="7132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339" name="Рисунок 8338">
            <a:extLst>
              <a:ext uri="{FF2B5EF4-FFF2-40B4-BE49-F238E27FC236}">
                <a16:creationId xmlns="" xmlns:a16="http://schemas.microsoft.com/office/drawing/2014/main" id="{490E3C17-FD77-4B80-F394-C1E8406075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9155" y="4017521"/>
            <a:ext cx="1114834" cy="729006"/>
          </a:xfrm>
          <a:prstGeom prst="rect">
            <a:avLst/>
          </a:prstGeom>
        </p:spPr>
      </p:pic>
      <p:pic>
        <p:nvPicPr>
          <p:cNvPr id="8345" name="Рисунок 8344">
            <a:extLst>
              <a:ext uri="{FF2B5EF4-FFF2-40B4-BE49-F238E27FC236}">
                <a16:creationId xmlns="" xmlns:a16="http://schemas.microsoft.com/office/drawing/2014/main" id="{7CA388E4-274A-1F92-1AA5-3EECCEE7B5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1472" y="4017521"/>
            <a:ext cx="1175336" cy="7336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8868B61-B18A-F747-7CE1-712E8851F1F0}"/>
              </a:ext>
            </a:extLst>
          </p:cNvPr>
          <p:cNvSpPr txBox="1"/>
          <p:nvPr/>
        </p:nvSpPr>
        <p:spPr>
          <a:xfrm>
            <a:off x="1862706" y="6352143"/>
            <a:ext cx="868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Практический опыт эксплуатации системы мониторинга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Ортомат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МТС»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3398" y="2517778"/>
            <a:ext cx="3612761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обхода -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раза в неделю в течение отопительного сезона и одного раза в месяц в межотопительный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Тепловые камеры необходимо осматривать </a:t>
            </a:r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реже одного раза в </a:t>
            </a:r>
            <a:r>
              <a:rPr lang="ru-RU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</a:t>
            </a:r>
            <a:endParaRPr lang="ru-RU" sz="1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763008" y="2240527"/>
            <a:ext cx="2575978" cy="523220"/>
          </a:xfrm>
          <a:prstGeom prst="rect">
            <a:avLst/>
          </a:prstGeom>
          <a:solidFill>
            <a:srgbClr val="973735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раз в год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раз в 5 лет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397025" y="2443980"/>
            <a:ext cx="2299964" cy="307777"/>
          </a:xfrm>
          <a:prstGeom prst="rect">
            <a:avLst/>
          </a:prstGeom>
          <a:solidFill>
            <a:srgbClr val="973735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на Источнике</a:t>
            </a:r>
            <a:endParaRPr lang="ru-RU" sz="1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="" xmlns:a16="http://schemas.microsoft.com/office/drawing/2014/main" id="{F6507CF0-A559-69FD-AC9A-15F2F5AA804C}"/>
              </a:ext>
            </a:extLst>
          </p:cNvPr>
          <p:cNvSpPr/>
          <p:nvPr/>
        </p:nvSpPr>
        <p:spPr bwMode="auto">
          <a:xfrm>
            <a:off x="8319793" y="1629402"/>
            <a:ext cx="639192" cy="531424"/>
          </a:xfrm>
          <a:prstGeom prst="rect">
            <a:avLst/>
          </a:prstGeom>
          <a:solidFill>
            <a:srgbClr val="00B05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24/7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09745" y="4929733"/>
            <a:ext cx="3061088" cy="523220"/>
          </a:xfrm>
          <a:prstGeom prst="rect">
            <a:avLst/>
          </a:prstGeom>
          <a:solidFill>
            <a:srgbClr val="973735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отопительного сезона и в начале отопительного сезона</a:t>
            </a:r>
            <a:endParaRPr lang="ru-RU" sz="1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="" xmlns:a16="http://schemas.microsoft.com/office/drawing/2014/main" id="{F6507CF0-A559-69FD-AC9A-15F2F5AA804C}"/>
              </a:ext>
            </a:extLst>
          </p:cNvPr>
          <p:cNvSpPr/>
          <p:nvPr/>
        </p:nvSpPr>
        <p:spPr bwMode="auto">
          <a:xfrm>
            <a:off x="179043" y="4172362"/>
            <a:ext cx="699762" cy="531424"/>
          </a:xfrm>
          <a:prstGeom prst="rect">
            <a:avLst/>
          </a:prstGeom>
          <a:solidFill>
            <a:srgbClr val="00B05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2 раза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 в год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0765147" y="3781573"/>
            <a:ext cx="1186897" cy="307777"/>
          </a:xfrm>
          <a:prstGeom prst="rect">
            <a:avLst/>
          </a:prstGeom>
          <a:solidFill>
            <a:srgbClr val="973735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</a:t>
            </a:r>
            <a:endParaRPr lang="ru-RU" sz="1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="" xmlns:a16="http://schemas.microsoft.com/office/drawing/2014/main" id="{F6507CF0-A559-69FD-AC9A-15F2F5AA804C}"/>
              </a:ext>
            </a:extLst>
          </p:cNvPr>
          <p:cNvSpPr/>
          <p:nvPr/>
        </p:nvSpPr>
        <p:spPr bwMode="auto">
          <a:xfrm>
            <a:off x="8107812" y="3316431"/>
            <a:ext cx="639192" cy="531424"/>
          </a:xfrm>
          <a:prstGeom prst="rect">
            <a:avLst/>
          </a:prstGeom>
          <a:solidFill>
            <a:srgbClr val="00B05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24/7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339065" y="2252771"/>
            <a:ext cx="1261429" cy="307777"/>
          </a:xfrm>
          <a:prstGeom prst="rect">
            <a:avLst/>
          </a:prstGeom>
          <a:solidFill>
            <a:srgbClr val="973735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графику</a:t>
            </a:r>
            <a:endParaRPr lang="ru-RU" sz="1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958985" y="5227192"/>
            <a:ext cx="1261429" cy="307777"/>
          </a:xfrm>
          <a:prstGeom prst="rect">
            <a:avLst/>
          </a:prstGeom>
          <a:solidFill>
            <a:srgbClr val="973735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графику</a:t>
            </a:r>
            <a:endParaRPr lang="ru-RU" sz="1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794457" y="5520585"/>
            <a:ext cx="422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обхода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регулярный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состояния СОДК (не реже двух раз в месяц) 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444054" y="5649402"/>
            <a:ext cx="207886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Межотопительный период</a:t>
            </a:r>
            <a:endParaRPr lang="ru-RU" sz="1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08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0F661BED-D7C5-832B-C3A3-8F9C0972B3FB}"/>
              </a:ext>
            </a:extLst>
          </p:cNvPr>
          <p:cNvSpPr txBox="1"/>
          <p:nvPr/>
        </p:nvSpPr>
        <p:spPr>
          <a:xfrm>
            <a:off x="1859189" y="4241260"/>
            <a:ext cx="20835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19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8ACF9F-D9A0-49BA-9AC7-F825F9D02258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 altLang="ru-RU">
              <a:solidFill>
                <a:srgbClr val="898989"/>
              </a:solidFill>
            </a:endParaRPr>
          </a:p>
        </p:txBody>
      </p:sp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5E15768C-DABC-08AF-0521-066281057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30222"/>
            <a:ext cx="9239250" cy="705839"/>
          </a:xfrm>
        </p:spPr>
        <p:txBody>
          <a:bodyPr vert="horz">
            <a:noAutofit/>
          </a:bodyPr>
          <a:lstStyle/>
          <a:p>
            <a:pPr algn="l"/>
            <a:r>
              <a:rPr lang="ru-RU" sz="1800" dirty="0" smtClean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</a:rPr>
              <a:t>Алгоритм повышения надёжности тепловых сетей</a:t>
            </a:r>
            <a:endParaRPr lang="ru-RU" sz="1800" dirty="0">
              <a:solidFill>
                <a:srgbClr val="25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DAEBA619-05E4-9C91-470B-AC4881AB1273}"/>
              </a:ext>
            </a:extLst>
          </p:cNvPr>
          <p:cNvGrpSpPr/>
          <p:nvPr/>
        </p:nvGrpSpPr>
        <p:grpSpPr>
          <a:xfrm>
            <a:off x="379378" y="816692"/>
            <a:ext cx="11619099" cy="4484882"/>
            <a:chOff x="204851" y="1213557"/>
            <a:chExt cx="12160447" cy="4976444"/>
          </a:xfrm>
        </p:grpSpPr>
        <p:sp>
          <p:nvSpPr>
            <p:cNvPr id="4" name="Rectangle 4">
              <a:extLst>
                <a:ext uri="{FF2B5EF4-FFF2-40B4-BE49-F238E27FC236}">
                  <a16:creationId xmlns="" xmlns:a16="http://schemas.microsoft.com/office/drawing/2014/main" id="{484ED045-3DD4-F6D3-650B-CB3896BFF12C}"/>
                </a:ext>
              </a:extLst>
            </p:cNvPr>
            <p:cNvSpPr/>
            <p:nvPr/>
          </p:nvSpPr>
          <p:spPr>
            <a:xfrm>
              <a:off x="5327418" y="4698569"/>
              <a:ext cx="1647392" cy="1338307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chemeClr val="accent2"/>
              </a:solidFill>
            </a:ln>
            <a:effectLst>
              <a:innerShdw blurRad="127000" dist="127000" dir="13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cs typeface="Arial" pitchFamily="34" charset="0"/>
              </a:endParaRPr>
            </a:p>
          </p:txBody>
        </p:sp>
        <p:sp>
          <p:nvSpPr>
            <p:cNvPr id="5" name="Rectangle 3">
              <a:extLst>
                <a:ext uri="{FF2B5EF4-FFF2-40B4-BE49-F238E27FC236}">
                  <a16:creationId xmlns="" xmlns:a16="http://schemas.microsoft.com/office/drawing/2014/main" id="{2CD68F48-C654-800A-0071-558F3EB987BE}"/>
                </a:ext>
              </a:extLst>
            </p:cNvPr>
            <p:cNvSpPr/>
            <p:nvPr/>
          </p:nvSpPr>
          <p:spPr>
            <a:xfrm>
              <a:off x="5305550" y="3097921"/>
              <a:ext cx="1689746" cy="1368151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chemeClr val="accent3"/>
              </a:solidFill>
            </a:ln>
            <a:effectLst>
              <a:innerShdw blurRad="127000" dist="127000" dir="13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  <p:sp>
          <p:nvSpPr>
            <p:cNvPr id="6" name="Rectangle 2">
              <a:extLst>
                <a:ext uri="{FF2B5EF4-FFF2-40B4-BE49-F238E27FC236}">
                  <a16:creationId xmlns="" xmlns:a16="http://schemas.microsoft.com/office/drawing/2014/main" id="{CD4E5DC7-15B5-B3B7-0082-EEDB3BCA78C1}"/>
                </a:ext>
              </a:extLst>
            </p:cNvPr>
            <p:cNvSpPr/>
            <p:nvPr/>
          </p:nvSpPr>
          <p:spPr>
            <a:xfrm>
              <a:off x="5247067" y="1299382"/>
              <a:ext cx="1690661" cy="1468173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chemeClr val="accent4"/>
              </a:solidFill>
            </a:ln>
            <a:effectLst>
              <a:innerShdw blurRad="127000" dist="127000" dir="13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="" xmlns:a16="http://schemas.microsoft.com/office/drawing/2014/main" id="{00A099A0-A5E2-5BBC-CC9C-266E0103F303}"/>
                </a:ext>
              </a:extLst>
            </p:cNvPr>
            <p:cNvCxnSpPr>
              <a:cxnSpLocks/>
              <a:stCxn id="49" idx="12"/>
              <a:endCxn id="49" idx="29"/>
            </p:cNvCxnSpPr>
            <p:nvPr/>
          </p:nvCxnSpPr>
          <p:spPr bwMode="auto">
            <a:xfrm>
              <a:off x="552327" y="5312254"/>
              <a:ext cx="434196" cy="34404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="" xmlns:a16="http://schemas.microsoft.com/office/drawing/2014/main" id="{4D76A70B-4325-2A3F-178F-BD23A2D56F0E}"/>
                </a:ext>
              </a:extLst>
            </p:cNvPr>
            <p:cNvCxnSpPr>
              <a:cxnSpLocks/>
              <a:stCxn id="49" idx="54"/>
              <a:endCxn id="49" idx="34"/>
            </p:cNvCxnSpPr>
            <p:nvPr/>
          </p:nvCxnSpPr>
          <p:spPr bwMode="auto">
            <a:xfrm flipH="1" flipV="1">
              <a:off x="1275547" y="5300850"/>
              <a:ext cx="502823" cy="23442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Полилиния: фигура 8">
              <a:extLst>
                <a:ext uri="{FF2B5EF4-FFF2-40B4-BE49-F238E27FC236}">
                  <a16:creationId xmlns="" xmlns:a16="http://schemas.microsoft.com/office/drawing/2014/main" id="{E6226443-93BD-F66D-DB2D-555F1D857ADC}"/>
                </a:ext>
              </a:extLst>
            </p:cNvPr>
            <p:cNvSpPr/>
            <p:nvPr/>
          </p:nvSpPr>
          <p:spPr bwMode="auto">
            <a:xfrm>
              <a:off x="204851" y="5317963"/>
              <a:ext cx="1083117" cy="851059"/>
            </a:xfrm>
            <a:custGeom>
              <a:avLst/>
              <a:gdLst>
                <a:gd name="connsiteX0" fmla="*/ 222186 w 967910"/>
                <a:gd name="connsiteY0" fmla="*/ 60 h 932216"/>
                <a:gd name="connsiteX1" fmla="*/ 195553 w 967910"/>
                <a:gd name="connsiteY1" fmla="*/ 71082 h 932216"/>
                <a:gd name="connsiteX2" fmla="*/ 177797 w 967910"/>
                <a:gd name="connsiteY2" fmla="*/ 124348 h 932216"/>
                <a:gd name="connsiteX3" fmla="*/ 168920 w 967910"/>
                <a:gd name="connsiteY3" fmla="*/ 150981 h 932216"/>
                <a:gd name="connsiteX4" fmla="*/ 160042 w 967910"/>
                <a:gd name="connsiteY4" fmla="*/ 177614 h 932216"/>
                <a:gd name="connsiteX5" fmla="*/ 151164 w 967910"/>
                <a:gd name="connsiteY5" fmla="*/ 222002 h 932216"/>
                <a:gd name="connsiteX6" fmla="*/ 97898 w 967910"/>
                <a:gd name="connsiteY6" fmla="*/ 293023 h 932216"/>
                <a:gd name="connsiteX7" fmla="*/ 89021 w 967910"/>
                <a:gd name="connsiteY7" fmla="*/ 319656 h 932216"/>
                <a:gd name="connsiteX8" fmla="*/ 80143 w 967910"/>
                <a:gd name="connsiteY8" fmla="*/ 364045 h 932216"/>
                <a:gd name="connsiteX9" fmla="*/ 62388 w 967910"/>
                <a:gd name="connsiteY9" fmla="*/ 390678 h 932216"/>
                <a:gd name="connsiteX10" fmla="*/ 53510 w 967910"/>
                <a:gd name="connsiteY10" fmla="*/ 532721 h 932216"/>
                <a:gd name="connsiteX11" fmla="*/ 35755 w 967910"/>
                <a:gd name="connsiteY11" fmla="*/ 559354 h 932216"/>
                <a:gd name="connsiteX12" fmla="*/ 17999 w 967910"/>
                <a:gd name="connsiteY12" fmla="*/ 763540 h 932216"/>
                <a:gd name="connsiteX13" fmla="*/ 9122 w 967910"/>
                <a:gd name="connsiteY13" fmla="*/ 834561 h 932216"/>
                <a:gd name="connsiteX14" fmla="*/ 244 w 967910"/>
                <a:gd name="connsiteY14" fmla="*/ 861194 h 932216"/>
                <a:gd name="connsiteX15" fmla="*/ 17999 w 967910"/>
                <a:gd name="connsiteY15" fmla="*/ 878950 h 932216"/>
                <a:gd name="connsiteX16" fmla="*/ 115654 w 967910"/>
                <a:gd name="connsiteY16" fmla="*/ 896705 h 932216"/>
                <a:gd name="connsiteX17" fmla="*/ 302085 w 967910"/>
                <a:gd name="connsiteY17" fmla="*/ 896705 h 932216"/>
                <a:gd name="connsiteX18" fmla="*/ 328718 w 967910"/>
                <a:gd name="connsiteY18" fmla="*/ 878950 h 932216"/>
                <a:gd name="connsiteX19" fmla="*/ 373106 w 967910"/>
                <a:gd name="connsiteY19" fmla="*/ 905583 h 932216"/>
                <a:gd name="connsiteX20" fmla="*/ 399739 w 967910"/>
                <a:gd name="connsiteY20" fmla="*/ 914460 h 932216"/>
                <a:gd name="connsiteX21" fmla="*/ 461883 w 967910"/>
                <a:gd name="connsiteY21" fmla="*/ 932216 h 932216"/>
                <a:gd name="connsiteX22" fmla="*/ 737091 w 967910"/>
                <a:gd name="connsiteY22" fmla="*/ 923338 h 932216"/>
                <a:gd name="connsiteX23" fmla="*/ 967910 w 967910"/>
                <a:gd name="connsiteY23" fmla="*/ 905583 h 932216"/>
                <a:gd name="connsiteX24" fmla="*/ 959032 w 967910"/>
                <a:gd name="connsiteY24" fmla="*/ 834561 h 932216"/>
                <a:gd name="connsiteX25" fmla="*/ 896889 w 967910"/>
                <a:gd name="connsiteY25" fmla="*/ 807928 h 932216"/>
                <a:gd name="connsiteX26" fmla="*/ 754846 w 967910"/>
                <a:gd name="connsiteY26" fmla="*/ 799051 h 932216"/>
                <a:gd name="connsiteX27" fmla="*/ 692702 w 967910"/>
                <a:gd name="connsiteY27" fmla="*/ 754662 h 932216"/>
                <a:gd name="connsiteX28" fmla="*/ 630559 w 967910"/>
                <a:gd name="connsiteY28" fmla="*/ 745785 h 932216"/>
                <a:gd name="connsiteX29" fmla="*/ 595048 w 967910"/>
                <a:gd name="connsiteY29" fmla="*/ 728029 h 932216"/>
                <a:gd name="connsiteX30" fmla="*/ 568415 w 967910"/>
                <a:gd name="connsiteY30" fmla="*/ 719152 h 932216"/>
                <a:gd name="connsiteX31" fmla="*/ 497394 w 967910"/>
                <a:gd name="connsiteY31" fmla="*/ 665886 h 932216"/>
                <a:gd name="connsiteX32" fmla="*/ 461883 w 967910"/>
                <a:gd name="connsiteY32" fmla="*/ 621497 h 932216"/>
                <a:gd name="connsiteX33" fmla="*/ 453005 w 967910"/>
                <a:gd name="connsiteY33" fmla="*/ 594864 h 932216"/>
                <a:gd name="connsiteX34" fmla="*/ 435250 w 967910"/>
                <a:gd name="connsiteY34" fmla="*/ 559354 h 932216"/>
                <a:gd name="connsiteX35" fmla="*/ 461883 w 967910"/>
                <a:gd name="connsiteY35" fmla="*/ 550476 h 932216"/>
                <a:gd name="connsiteX36" fmla="*/ 506271 w 967910"/>
                <a:gd name="connsiteY36" fmla="*/ 514965 h 932216"/>
                <a:gd name="connsiteX37" fmla="*/ 532904 w 967910"/>
                <a:gd name="connsiteY37" fmla="*/ 497210 h 932216"/>
                <a:gd name="connsiteX38" fmla="*/ 550660 w 967910"/>
                <a:gd name="connsiteY38" fmla="*/ 470577 h 932216"/>
                <a:gd name="connsiteX39" fmla="*/ 595048 w 967910"/>
                <a:gd name="connsiteY39" fmla="*/ 426188 h 932216"/>
                <a:gd name="connsiteX40" fmla="*/ 603926 w 967910"/>
                <a:gd name="connsiteY40" fmla="*/ 399555 h 932216"/>
                <a:gd name="connsiteX41" fmla="*/ 568415 w 967910"/>
                <a:gd name="connsiteY41" fmla="*/ 346289 h 932216"/>
                <a:gd name="connsiteX42" fmla="*/ 506271 w 967910"/>
                <a:gd name="connsiteY42" fmla="*/ 301901 h 932216"/>
                <a:gd name="connsiteX43" fmla="*/ 488516 w 967910"/>
                <a:gd name="connsiteY43" fmla="*/ 275268 h 932216"/>
                <a:gd name="connsiteX44" fmla="*/ 461883 w 967910"/>
                <a:gd name="connsiteY44" fmla="*/ 257513 h 932216"/>
                <a:gd name="connsiteX45" fmla="*/ 444128 w 967910"/>
                <a:gd name="connsiteY45" fmla="*/ 239757 h 932216"/>
                <a:gd name="connsiteX46" fmla="*/ 310962 w 967910"/>
                <a:gd name="connsiteY46" fmla="*/ 133225 h 932216"/>
                <a:gd name="connsiteX47" fmla="*/ 275452 w 967910"/>
                <a:gd name="connsiteY47" fmla="*/ 79959 h 932216"/>
                <a:gd name="connsiteX48" fmla="*/ 257696 w 967910"/>
                <a:gd name="connsiteY48" fmla="*/ 62204 h 932216"/>
                <a:gd name="connsiteX49" fmla="*/ 222186 w 967910"/>
                <a:gd name="connsiteY49" fmla="*/ 60 h 932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67910" h="932216">
                  <a:moveTo>
                    <a:pt x="222186" y="60"/>
                  </a:moveTo>
                  <a:cubicBezTo>
                    <a:pt x="211829" y="1540"/>
                    <a:pt x="228803" y="-3729"/>
                    <a:pt x="195553" y="71082"/>
                  </a:cubicBezTo>
                  <a:cubicBezTo>
                    <a:pt x="187952" y="88185"/>
                    <a:pt x="183715" y="106593"/>
                    <a:pt x="177797" y="124348"/>
                  </a:cubicBezTo>
                  <a:lnTo>
                    <a:pt x="168920" y="150981"/>
                  </a:lnTo>
                  <a:cubicBezTo>
                    <a:pt x="165961" y="159859"/>
                    <a:pt x="161877" y="168438"/>
                    <a:pt x="160042" y="177614"/>
                  </a:cubicBezTo>
                  <a:cubicBezTo>
                    <a:pt x="157083" y="192410"/>
                    <a:pt x="157408" y="208265"/>
                    <a:pt x="151164" y="222002"/>
                  </a:cubicBezTo>
                  <a:cubicBezTo>
                    <a:pt x="134432" y="258813"/>
                    <a:pt x="121557" y="269365"/>
                    <a:pt x="97898" y="293023"/>
                  </a:cubicBezTo>
                  <a:cubicBezTo>
                    <a:pt x="94939" y="301901"/>
                    <a:pt x="91291" y="310578"/>
                    <a:pt x="89021" y="319656"/>
                  </a:cubicBezTo>
                  <a:cubicBezTo>
                    <a:pt x="85361" y="334295"/>
                    <a:pt x="85441" y="349916"/>
                    <a:pt x="80143" y="364045"/>
                  </a:cubicBezTo>
                  <a:cubicBezTo>
                    <a:pt x="76397" y="374035"/>
                    <a:pt x="68306" y="381800"/>
                    <a:pt x="62388" y="390678"/>
                  </a:cubicBezTo>
                  <a:cubicBezTo>
                    <a:pt x="59429" y="438026"/>
                    <a:pt x="60909" y="485861"/>
                    <a:pt x="53510" y="532721"/>
                  </a:cubicBezTo>
                  <a:cubicBezTo>
                    <a:pt x="51846" y="543260"/>
                    <a:pt x="37135" y="548774"/>
                    <a:pt x="35755" y="559354"/>
                  </a:cubicBezTo>
                  <a:cubicBezTo>
                    <a:pt x="1713" y="820339"/>
                    <a:pt x="49517" y="668990"/>
                    <a:pt x="17999" y="763540"/>
                  </a:cubicBezTo>
                  <a:cubicBezTo>
                    <a:pt x="15040" y="787214"/>
                    <a:pt x="13390" y="811088"/>
                    <a:pt x="9122" y="834561"/>
                  </a:cubicBezTo>
                  <a:cubicBezTo>
                    <a:pt x="7448" y="843768"/>
                    <a:pt x="-1591" y="852018"/>
                    <a:pt x="244" y="861194"/>
                  </a:cubicBezTo>
                  <a:cubicBezTo>
                    <a:pt x="1885" y="869402"/>
                    <a:pt x="10822" y="874644"/>
                    <a:pt x="17999" y="878950"/>
                  </a:cubicBezTo>
                  <a:cubicBezTo>
                    <a:pt x="39604" y="891913"/>
                    <a:pt x="105872" y="895482"/>
                    <a:pt x="115654" y="896705"/>
                  </a:cubicBezTo>
                  <a:cubicBezTo>
                    <a:pt x="187458" y="920641"/>
                    <a:pt x="163951" y="916438"/>
                    <a:pt x="302085" y="896705"/>
                  </a:cubicBezTo>
                  <a:cubicBezTo>
                    <a:pt x="312647" y="895196"/>
                    <a:pt x="319840" y="884868"/>
                    <a:pt x="328718" y="878950"/>
                  </a:cubicBezTo>
                  <a:cubicBezTo>
                    <a:pt x="404164" y="904097"/>
                    <a:pt x="312176" y="869025"/>
                    <a:pt x="373106" y="905583"/>
                  </a:cubicBezTo>
                  <a:cubicBezTo>
                    <a:pt x="381130" y="910398"/>
                    <a:pt x="390741" y="911889"/>
                    <a:pt x="399739" y="914460"/>
                  </a:cubicBezTo>
                  <a:cubicBezTo>
                    <a:pt x="477744" y="936747"/>
                    <a:pt x="398047" y="910936"/>
                    <a:pt x="461883" y="932216"/>
                  </a:cubicBezTo>
                  <a:lnTo>
                    <a:pt x="737091" y="923338"/>
                  </a:lnTo>
                  <a:cubicBezTo>
                    <a:pt x="937041" y="915792"/>
                    <a:pt x="870587" y="929912"/>
                    <a:pt x="967910" y="905583"/>
                  </a:cubicBezTo>
                  <a:cubicBezTo>
                    <a:pt x="964951" y="881909"/>
                    <a:pt x="967893" y="856713"/>
                    <a:pt x="959032" y="834561"/>
                  </a:cubicBezTo>
                  <a:cubicBezTo>
                    <a:pt x="952854" y="819115"/>
                    <a:pt x="907750" y="809014"/>
                    <a:pt x="896889" y="807928"/>
                  </a:cubicBezTo>
                  <a:cubicBezTo>
                    <a:pt x="849684" y="803208"/>
                    <a:pt x="802194" y="802010"/>
                    <a:pt x="754846" y="799051"/>
                  </a:cubicBezTo>
                  <a:cubicBezTo>
                    <a:pt x="725395" y="769600"/>
                    <a:pt x="728130" y="761747"/>
                    <a:pt x="692702" y="754662"/>
                  </a:cubicBezTo>
                  <a:cubicBezTo>
                    <a:pt x="672184" y="750558"/>
                    <a:pt x="651273" y="748744"/>
                    <a:pt x="630559" y="745785"/>
                  </a:cubicBezTo>
                  <a:cubicBezTo>
                    <a:pt x="618722" y="739866"/>
                    <a:pt x="607212" y="733242"/>
                    <a:pt x="595048" y="728029"/>
                  </a:cubicBezTo>
                  <a:cubicBezTo>
                    <a:pt x="586447" y="724343"/>
                    <a:pt x="575901" y="724767"/>
                    <a:pt x="568415" y="719152"/>
                  </a:cubicBezTo>
                  <a:cubicBezTo>
                    <a:pt x="486807" y="657946"/>
                    <a:pt x="557564" y="685941"/>
                    <a:pt x="497394" y="665886"/>
                  </a:cubicBezTo>
                  <a:cubicBezTo>
                    <a:pt x="480879" y="649371"/>
                    <a:pt x="473083" y="643896"/>
                    <a:pt x="461883" y="621497"/>
                  </a:cubicBezTo>
                  <a:cubicBezTo>
                    <a:pt x="457698" y="613127"/>
                    <a:pt x="456691" y="603465"/>
                    <a:pt x="453005" y="594864"/>
                  </a:cubicBezTo>
                  <a:cubicBezTo>
                    <a:pt x="447792" y="582700"/>
                    <a:pt x="441168" y="571191"/>
                    <a:pt x="435250" y="559354"/>
                  </a:cubicBezTo>
                  <a:cubicBezTo>
                    <a:pt x="444128" y="556395"/>
                    <a:pt x="453513" y="554661"/>
                    <a:pt x="461883" y="550476"/>
                  </a:cubicBezTo>
                  <a:cubicBezTo>
                    <a:pt x="498321" y="532257"/>
                    <a:pt x="478743" y="536988"/>
                    <a:pt x="506271" y="514965"/>
                  </a:cubicBezTo>
                  <a:cubicBezTo>
                    <a:pt x="514602" y="508300"/>
                    <a:pt x="524026" y="503128"/>
                    <a:pt x="532904" y="497210"/>
                  </a:cubicBezTo>
                  <a:cubicBezTo>
                    <a:pt x="538823" y="488332"/>
                    <a:pt x="543634" y="478607"/>
                    <a:pt x="550660" y="470577"/>
                  </a:cubicBezTo>
                  <a:cubicBezTo>
                    <a:pt x="564439" y="454829"/>
                    <a:pt x="595048" y="426188"/>
                    <a:pt x="595048" y="426188"/>
                  </a:cubicBezTo>
                  <a:cubicBezTo>
                    <a:pt x="598007" y="417310"/>
                    <a:pt x="603926" y="408913"/>
                    <a:pt x="603926" y="399555"/>
                  </a:cubicBezTo>
                  <a:cubicBezTo>
                    <a:pt x="603926" y="375565"/>
                    <a:pt x="584427" y="360014"/>
                    <a:pt x="568415" y="346289"/>
                  </a:cubicBezTo>
                  <a:cubicBezTo>
                    <a:pt x="549144" y="329771"/>
                    <a:pt x="527349" y="315953"/>
                    <a:pt x="506271" y="301901"/>
                  </a:cubicBezTo>
                  <a:cubicBezTo>
                    <a:pt x="500353" y="293023"/>
                    <a:pt x="496061" y="282813"/>
                    <a:pt x="488516" y="275268"/>
                  </a:cubicBezTo>
                  <a:cubicBezTo>
                    <a:pt x="480971" y="267723"/>
                    <a:pt x="470214" y="264178"/>
                    <a:pt x="461883" y="257513"/>
                  </a:cubicBezTo>
                  <a:cubicBezTo>
                    <a:pt x="455347" y="252284"/>
                    <a:pt x="450824" y="244779"/>
                    <a:pt x="444128" y="239757"/>
                  </a:cubicBezTo>
                  <a:cubicBezTo>
                    <a:pt x="397622" y="204877"/>
                    <a:pt x="344681" y="183804"/>
                    <a:pt x="310962" y="133225"/>
                  </a:cubicBezTo>
                  <a:cubicBezTo>
                    <a:pt x="299125" y="115470"/>
                    <a:pt x="290541" y="95048"/>
                    <a:pt x="275452" y="79959"/>
                  </a:cubicBezTo>
                  <a:cubicBezTo>
                    <a:pt x="269533" y="74041"/>
                    <a:pt x="263054" y="68634"/>
                    <a:pt x="257696" y="62204"/>
                  </a:cubicBezTo>
                  <a:cubicBezTo>
                    <a:pt x="226130" y="24326"/>
                    <a:pt x="232543" y="-1420"/>
                    <a:pt x="222186" y="60"/>
                  </a:cubicBezTo>
                  <a:close/>
                </a:path>
              </a:pathLst>
            </a:cu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7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="" xmlns:a16="http://schemas.microsoft.com/office/drawing/2014/main" id="{91982585-D4FB-7451-9781-969940C85779}"/>
                </a:ext>
              </a:extLst>
            </p:cNvPr>
            <p:cNvSpPr/>
            <p:nvPr/>
          </p:nvSpPr>
          <p:spPr bwMode="auto">
            <a:xfrm>
              <a:off x="1222733" y="5253673"/>
              <a:ext cx="1109977" cy="788416"/>
            </a:xfrm>
            <a:custGeom>
              <a:avLst/>
              <a:gdLst>
                <a:gd name="connsiteX0" fmla="*/ 5125 w 991913"/>
                <a:gd name="connsiteY0" fmla="*/ 0 h 863600"/>
                <a:gd name="connsiteX1" fmla="*/ 45 w 991913"/>
                <a:gd name="connsiteY1" fmla="*/ 25400 h 863600"/>
                <a:gd name="connsiteX2" fmla="*/ 10205 w 991913"/>
                <a:gd name="connsiteY2" fmla="*/ 86360 h 863600"/>
                <a:gd name="connsiteX3" fmla="*/ 15285 w 991913"/>
                <a:gd name="connsiteY3" fmla="*/ 101600 h 863600"/>
                <a:gd name="connsiteX4" fmla="*/ 25445 w 991913"/>
                <a:gd name="connsiteY4" fmla="*/ 116840 h 863600"/>
                <a:gd name="connsiteX5" fmla="*/ 45765 w 991913"/>
                <a:gd name="connsiteY5" fmla="*/ 152400 h 863600"/>
                <a:gd name="connsiteX6" fmla="*/ 55925 w 991913"/>
                <a:gd name="connsiteY6" fmla="*/ 182880 h 863600"/>
                <a:gd name="connsiteX7" fmla="*/ 61005 w 991913"/>
                <a:gd name="connsiteY7" fmla="*/ 259080 h 863600"/>
                <a:gd name="connsiteX8" fmla="*/ 66085 w 991913"/>
                <a:gd name="connsiteY8" fmla="*/ 279400 h 863600"/>
                <a:gd name="connsiteX9" fmla="*/ 81325 w 991913"/>
                <a:gd name="connsiteY9" fmla="*/ 340360 h 863600"/>
                <a:gd name="connsiteX10" fmla="*/ 76245 w 991913"/>
                <a:gd name="connsiteY10" fmla="*/ 487680 h 863600"/>
                <a:gd name="connsiteX11" fmla="*/ 71165 w 991913"/>
                <a:gd name="connsiteY11" fmla="*/ 563880 h 863600"/>
                <a:gd name="connsiteX12" fmla="*/ 61005 w 991913"/>
                <a:gd name="connsiteY12" fmla="*/ 604520 h 863600"/>
                <a:gd name="connsiteX13" fmla="*/ 66085 w 991913"/>
                <a:gd name="connsiteY13" fmla="*/ 817880 h 863600"/>
                <a:gd name="connsiteX14" fmla="*/ 96565 w 991913"/>
                <a:gd name="connsiteY14" fmla="*/ 822960 h 863600"/>
                <a:gd name="connsiteX15" fmla="*/ 116885 w 991913"/>
                <a:gd name="connsiteY15" fmla="*/ 828040 h 863600"/>
                <a:gd name="connsiteX16" fmla="*/ 233725 w 991913"/>
                <a:gd name="connsiteY16" fmla="*/ 833120 h 863600"/>
                <a:gd name="connsiteX17" fmla="*/ 330245 w 991913"/>
                <a:gd name="connsiteY17" fmla="*/ 833120 h 863600"/>
                <a:gd name="connsiteX18" fmla="*/ 340405 w 991913"/>
                <a:gd name="connsiteY18" fmla="*/ 817880 h 863600"/>
                <a:gd name="connsiteX19" fmla="*/ 370885 w 991913"/>
                <a:gd name="connsiteY19" fmla="*/ 802640 h 863600"/>
                <a:gd name="connsiteX20" fmla="*/ 406445 w 991913"/>
                <a:gd name="connsiteY20" fmla="*/ 807720 h 863600"/>
                <a:gd name="connsiteX21" fmla="*/ 421685 w 991913"/>
                <a:gd name="connsiteY21" fmla="*/ 817880 h 863600"/>
                <a:gd name="connsiteX22" fmla="*/ 472485 w 991913"/>
                <a:gd name="connsiteY22" fmla="*/ 838200 h 863600"/>
                <a:gd name="connsiteX23" fmla="*/ 609645 w 991913"/>
                <a:gd name="connsiteY23" fmla="*/ 848360 h 863600"/>
                <a:gd name="connsiteX24" fmla="*/ 640125 w 991913"/>
                <a:gd name="connsiteY24" fmla="*/ 858520 h 863600"/>
                <a:gd name="connsiteX25" fmla="*/ 655365 w 991913"/>
                <a:gd name="connsiteY25" fmla="*/ 863600 h 863600"/>
                <a:gd name="connsiteX26" fmla="*/ 721405 w 991913"/>
                <a:gd name="connsiteY26" fmla="*/ 858520 h 863600"/>
                <a:gd name="connsiteX27" fmla="*/ 736645 w 991913"/>
                <a:gd name="connsiteY27" fmla="*/ 853440 h 863600"/>
                <a:gd name="connsiteX28" fmla="*/ 894125 w 991913"/>
                <a:gd name="connsiteY28" fmla="*/ 848360 h 863600"/>
                <a:gd name="connsiteX29" fmla="*/ 909365 w 991913"/>
                <a:gd name="connsiteY29" fmla="*/ 843280 h 863600"/>
                <a:gd name="connsiteX30" fmla="*/ 960165 w 991913"/>
                <a:gd name="connsiteY30" fmla="*/ 833120 h 863600"/>
                <a:gd name="connsiteX31" fmla="*/ 975405 w 991913"/>
                <a:gd name="connsiteY31" fmla="*/ 822960 h 863600"/>
                <a:gd name="connsiteX32" fmla="*/ 990645 w 991913"/>
                <a:gd name="connsiteY32" fmla="*/ 817880 h 863600"/>
                <a:gd name="connsiteX33" fmla="*/ 985565 w 991913"/>
                <a:gd name="connsiteY33" fmla="*/ 756920 h 863600"/>
                <a:gd name="connsiteX34" fmla="*/ 950005 w 991913"/>
                <a:gd name="connsiteY34" fmla="*/ 731520 h 863600"/>
                <a:gd name="connsiteX35" fmla="*/ 802685 w 991913"/>
                <a:gd name="connsiteY35" fmla="*/ 726440 h 863600"/>
                <a:gd name="connsiteX36" fmla="*/ 741725 w 991913"/>
                <a:gd name="connsiteY36" fmla="*/ 721360 h 863600"/>
                <a:gd name="connsiteX37" fmla="*/ 726485 w 991913"/>
                <a:gd name="connsiteY37" fmla="*/ 716280 h 863600"/>
                <a:gd name="connsiteX38" fmla="*/ 680765 w 991913"/>
                <a:gd name="connsiteY38" fmla="*/ 706120 h 863600"/>
                <a:gd name="connsiteX39" fmla="*/ 660445 w 991913"/>
                <a:gd name="connsiteY39" fmla="*/ 690880 h 863600"/>
                <a:gd name="connsiteX40" fmla="*/ 640125 w 991913"/>
                <a:gd name="connsiteY40" fmla="*/ 685800 h 863600"/>
                <a:gd name="connsiteX41" fmla="*/ 624885 w 991913"/>
                <a:gd name="connsiteY41" fmla="*/ 670560 h 863600"/>
                <a:gd name="connsiteX42" fmla="*/ 584245 w 991913"/>
                <a:gd name="connsiteY42" fmla="*/ 650240 h 863600"/>
                <a:gd name="connsiteX43" fmla="*/ 548685 w 991913"/>
                <a:gd name="connsiteY43" fmla="*/ 629920 h 863600"/>
                <a:gd name="connsiteX44" fmla="*/ 533445 w 991913"/>
                <a:gd name="connsiteY44" fmla="*/ 624840 h 863600"/>
                <a:gd name="connsiteX45" fmla="*/ 487725 w 991913"/>
                <a:gd name="connsiteY45" fmla="*/ 594360 h 863600"/>
                <a:gd name="connsiteX46" fmla="*/ 472485 w 991913"/>
                <a:gd name="connsiteY46" fmla="*/ 584200 h 863600"/>
                <a:gd name="connsiteX47" fmla="*/ 442005 w 991913"/>
                <a:gd name="connsiteY47" fmla="*/ 563880 h 863600"/>
                <a:gd name="connsiteX48" fmla="*/ 447085 w 991913"/>
                <a:gd name="connsiteY48" fmla="*/ 533400 h 863600"/>
                <a:gd name="connsiteX49" fmla="*/ 462325 w 991913"/>
                <a:gd name="connsiteY49" fmla="*/ 523240 h 863600"/>
                <a:gd name="connsiteX50" fmla="*/ 467405 w 991913"/>
                <a:gd name="connsiteY50" fmla="*/ 508000 h 863600"/>
                <a:gd name="connsiteX51" fmla="*/ 462325 w 991913"/>
                <a:gd name="connsiteY51" fmla="*/ 457200 h 863600"/>
                <a:gd name="connsiteX52" fmla="*/ 457245 w 991913"/>
                <a:gd name="connsiteY52" fmla="*/ 436880 h 863600"/>
                <a:gd name="connsiteX53" fmla="*/ 442005 w 991913"/>
                <a:gd name="connsiteY53" fmla="*/ 431800 h 863600"/>
                <a:gd name="connsiteX54" fmla="*/ 431845 w 991913"/>
                <a:gd name="connsiteY54" fmla="*/ 416560 h 863600"/>
                <a:gd name="connsiteX55" fmla="*/ 421685 w 991913"/>
                <a:gd name="connsiteY55" fmla="*/ 381000 h 8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991913" h="863600">
                  <a:moveTo>
                    <a:pt x="5125" y="0"/>
                  </a:moveTo>
                  <a:cubicBezTo>
                    <a:pt x="3432" y="8467"/>
                    <a:pt x="-462" y="16781"/>
                    <a:pt x="45" y="25400"/>
                  </a:cubicBezTo>
                  <a:cubicBezTo>
                    <a:pt x="1255" y="45965"/>
                    <a:pt x="3691" y="66817"/>
                    <a:pt x="10205" y="86360"/>
                  </a:cubicBezTo>
                  <a:cubicBezTo>
                    <a:pt x="11898" y="91440"/>
                    <a:pt x="12890" y="96811"/>
                    <a:pt x="15285" y="101600"/>
                  </a:cubicBezTo>
                  <a:cubicBezTo>
                    <a:pt x="18015" y="107061"/>
                    <a:pt x="22058" y="111760"/>
                    <a:pt x="25445" y="116840"/>
                  </a:cubicBezTo>
                  <a:cubicBezTo>
                    <a:pt x="39398" y="172651"/>
                    <a:pt x="18251" y="102875"/>
                    <a:pt x="45765" y="152400"/>
                  </a:cubicBezTo>
                  <a:cubicBezTo>
                    <a:pt x="50966" y="161762"/>
                    <a:pt x="55925" y="182880"/>
                    <a:pt x="55925" y="182880"/>
                  </a:cubicBezTo>
                  <a:cubicBezTo>
                    <a:pt x="57618" y="208280"/>
                    <a:pt x="58340" y="233763"/>
                    <a:pt x="61005" y="259080"/>
                  </a:cubicBezTo>
                  <a:cubicBezTo>
                    <a:pt x="61736" y="266023"/>
                    <a:pt x="65023" y="272499"/>
                    <a:pt x="66085" y="279400"/>
                  </a:cubicBezTo>
                  <a:cubicBezTo>
                    <a:pt x="74716" y="335504"/>
                    <a:pt x="61514" y="310643"/>
                    <a:pt x="81325" y="340360"/>
                  </a:cubicBezTo>
                  <a:cubicBezTo>
                    <a:pt x="79632" y="389467"/>
                    <a:pt x="78476" y="438595"/>
                    <a:pt x="76245" y="487680"/>
                  </a:cubicBezTo>
                  <a:cubicBezTo>
                    <a:pt x="75089" y="513110"/>
                    <a:pt x="74458" y="538637"/>
                    <a:pt x="71165" y="563880"/>
                  </a:cubicBezTo>
                  <a:cubicBezTo>
                    <a:pt x="69359" y="577726"/>
                    <a:pt x="61005" y="604520"/>
                    <a:pt x="61005" y="604520"/>
                  </a:cubicBezTo>
                  <a:cubicBezTo>
                    <a:pt x="62698" y="675640"/>
                    <a:pt x="54655" y="747664"/>
                    <a:pt x="66085" y="817880"/>
                  </a:cubicBezTo>
                  <a:cubicBezTo>
                    <a:pt x="67740" y="828046"/>
                    <a:pt x="86465" y="820940"/>
                    <a:pt x="96565" y="822960"/>
                  </a:cubicBezTo>
                  <a:cubicBezTo>
                    <a:pt x="103411" y="824329"/>
                    <a:pt x="109922" y="827524"/>
                    <a:pt x="116885" y="828040"/>
                  </a:cubicBezTo>
                  <a:cubicBezTo>
                    <a:pt x="155762" y="830920"/>
                    <a:pt x="194778" y="831427"/>
                    <a:pt x="233725" y="833120"/>
                  </a:cubicBezTo>
                  <a:cubicBezTo>
                    <a:pt x="270816" y="842393"/>
                    <a:pt x="275977" y="845889"/>
                    <a:pt x="330245" y="833120"/>
                  </a:cubicBezTo>
                  <a:cubicBezTo>
                    <a:pt x="336188" y="831722"/>
                    <a:pt x="336088" y="822197"/>
                    <a:pt x="340405" y="817880"/>
                  </a:cubicBezTo>
                  <a:cubicBezTo>
                    <a:pt x="350253" y="808032"/>
                    <a:pt x="358490" y="806772"/>
                    <a:pt x="370885" y="802640"/>
                  </a:cubicBezTo>
                  <a:cubicBezTo>
                    <a:pt x="382738" y="804333"/>
                    <a:pt x="394976" y="804279"/>
                    <a:pt x="406445" y="807720"/>
                  </a:cubicBezTo>
                  <a:cubicBezTo>
                    <a:pt x="412293" y="809474"/>
                    <a:pt x="416384" y="814851"/>
                    <a:pt x="421685" y="817880"/>
                  </a:cubicBezTo>
                  <a:cubicBezTo>
                    <a:pt x="434087" y="824967"/>
                    <a:pt x="459565" y="836764"/>
                    <a:pt x="472485" y="838200"/>
                  </a:cubicBezTo>
                  <a:cubicBezTo>
                    <a:pt x="548545" y="846651"/>
                    <a:pt x="502895" y="842429"/>
                    <a:pt x="609645" y="848360"/>
                  </a:cubicBezTo>
                  <a:lnTo>
                    <a:pt x="640125" y="858520"/>
                  </a:lnTo>
                  <a:lnTo>
                    <a:pt x="655365" y="863600"/>
                  </a:lnTo>
                  <a:cubicBezTo>
                    <a:pt x="677378" y="861907"/>
                    <a:pt x="699497" y="861258"/>
                    <a:pt x="721405" y="858520"/>
                  </a:cubicBezTo>
                  <a:cubicBezTo>
                    <a:pt x="726718" y="857856"/>
                    <a:pt x="731299" y="853754"/>
                    <a:pt x="736645" y="853440"/>
                  </a:cubicBezTo>
                  <a:cubicBezTo>
                    <a:pt x="789075" y="850356"/>
                    <a:pt x="841632" y="850053"/>
                    <a:pt x="894125" y="848360"/>
                  </a:cubicBezTo>
                  <a:cubicBezTo>
                    <a:pt x="899205" y="846667"/>
                    <a:pt x="904147" y="844484"/>
                    <a:pt x="909365" y="843280"/>
                  </a:cubicBezTo>
                  <a:cubicBezTo>
                    <a:pt x="926191" y="839397"/>
                    <a:pt x="960165" y="833120"/>
                    <a:pt x="960165" y="833120"/>
                  </a:cubicBezTo>
                  <a:cubicBezTo>
                    <a:pt x="965245" y="829733"/>
                    <a:pt x="969944" y="825690"/>
                    <a:pt x="975405" y="822960"/>
                  </a:cubicBezTo>
                  <a:cubicBezTo>
                    <a:pt x="980194" y="820565"/>
                    <a:pt x="989831" y="823173"/>
                    <a:pt x="990645" y="817880"/>
                  </a:cubicBezTo>
                  <a:cubicBezTo>
                    <a:pt x="993746" y="797727"/>
                    <a:pt x="990819" y="776622"/>
                    <a:pt x="985565" y="756920"/>
                  </a:cubicBezTo>
                  <a:cubicBezTo>
                    <a:pt x="983285" y="748370"/>
                    <a:pt x="957445" y="732196"/>
                    <a:pt x="950005" y="731520"/>
                  </a:cubicBezTo>
                  <a:cubicBezTo>
                    <a:pt x="901071" y="727071"/>
                    <a:pt x="851792" y="728133"/>
                    <a:pt x="802685" y="726440"/>
                  </a:cubicBezTo>
                  <a:cubicBezTo>
                    <a:pt x="782365" y="724747"/>
                    <a:pt x="761937" y="724055"/>
                    <a:pt x="741725" y="721360"/>
                  </a:cubicBezTo>
                  <a:cubicBezTo>
                    <a:pt x="736417" y="720652"/>
                    <a:pt x="731712" y="717442"/>
                    <a:pt x="726485" y="716280"/>
                  </a:cubicBezTo>
                  <a:cubicBezTo>
                    <a:pt x="672842" y="704359"/>
                    <a:pt x="715072" y="717556"/>
                    <a:pt x="680765" y="706120"/>
                  </a:cubicBezTo>
                  <a:cubicBezTo>
                    <a:pt x="673992" y="701040"/>
                    <a:pt x="668018" y="694666"/>
                    <a:pt x="660445" y="690880"/>
                  </a:cubicBezTo>
                  <a:cubicBezTo>
                    <a:pt x="654200" y="687758"/>
                    <a:pt x="646187" y="689264"/>
                    <a:pt x="640125" y="685800"/>
                  </a:cubicBezTo>
                  <a:cubicBezTo>
                    <a:pt x="633887" y="682236"/>
                    <a:pt x="630946" y="674417"/>
                    <a:pt x="624885" y="670560"/>
                  </a:cubicBezTo>
                  <a:cubicBezTo>
                    <a:pt x="612107" y="662429"/>
                    <a:pt x="596847" y="658641"/>
                    <a:pt x="584245" y="650240"/>
                  </a:cubicBezTo>
                  <a:cubicBezTo>
                    <a:pt x="568940" y="640036"/>
                    <a:pt x="566732" y="637654"/>
                    <a:pt x="548685" y="629920"/>
                  </a:cubicBezTo>
                  <a:cubicBezTo>
                    <a:pt x="543763" y="627811"/>
                    <a:pt x="538126" y="627441"/>
                    <a:pt x="533445" y="624840"/>
                  </a:cubicBezTo>
                  <a:lnTo>
                    <a:pt x="487725" y="594360"/>
                  </a:lnTo>
                  <a:cubicBezTo>
                    <a:pt x="482645" y="590973"/>
                    <a:pt x="476802" y="588517"/>
                    <a:pt x="472485" y="584200"/>
                  </a:cubicBezTo>
                  <a:cubicBezTo>
                    <a:pt x="453459" y="565174"/>
                    <a:pt x="464061" y="571232"/>
                    <a:pt x="442005" y="563880"/>
                  </a:cubicBezTo>
                  <a:cubicBezTo>
                    <a:pt x="443698" y="553720"/>
                    <a:pt x="442479" y="542613"/>
                    <a:pt x="447085" y="533400"/>
                  </a:cubicBezTo>
                  <a:cubicBezTo>
                    <a:pt x="449815" y="527939"/>
                    <a:pt x="458511" y="528008"/>
                    <a:pt x="462325" y="523240"/>
                  </a:cubicBezTo>
                  <a:cubicBezTo>
                    <a:pt x="465670" y="519059"/>
                    <a:pt x="465712" y="513080"/>
                    <a:pt x="467405" y="508000"/>
                  </a:cubicBezTo>
                  <a:cubicBezTo>
                    <a:pt x="465712" y="491067"/>
                    <a:pt x="464732" y="474047"/>
                    <a:pt x="462325" y="457200"/>
                  </a:cubicBezTo>
                  <a:cubicBezTo>
                    <a:pt x="461338" y="450288"/>
                    <a:pt x="461606" y="442332"/>
                    <a:pt x="457245" y="436880"/>
                  </a:cubicBezTo>
                  <a:cubicBezTo>
                    <a:pt x="453900" y="432699"/>
                    <a:pt x="447085" y="433493"/>
                    <a:pt x="442005" y="431800"/>
                  </a:cubicBezTo>
                  <a:cubicBezTo>
                    <a:pt x="438618" y="426720"/>
                    <a:pt x="434325" y="422139"/>
                    <a:pt x="431845" y="416560"/>
                  </a:cubicBezTo>
                  <a:cubicBezTo>
                    <a:pt x="421150" y="392495"/>
                    <a:pt x="421685" y="395521"/>
                    <a:pt x="421685" y="381000"/>
                  </a:cubicBezTo>
                </a:path>
              </a:pathLst>
            </a:cu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7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="" xmlns:a16="http://schemas.microsoft.com/office/drawing/2014/main" id="{92F4A195-C651-C161-09AD-A20D98FBF86D}"/>
                </a:ext>
              </a:extLst>
            </p:cNvPr>
            <p:cNvSpPr/>
            <p:nvPr/>
          </p:nvSpPr>
          <p:spPr bwMode="auto">
            <a:xfrm>
              <a:off x="1251548" y="5309656"/>
              <a:ext cx="1055733" cy="760388"/>
            </a:xfrm>
            <a:custGeom>
              <a:avLst/>
              <a:gdLst>
                <a:gd name="connsiteX0" fmla="*/ 7457 w 977737"/>
                <a:gd name="connsiteY0" fmla="*/ 7516 h 861785"/>
                <a:gd name="connsiteX1" fmla="*/ 7457 w 977737"/>
                <a:gd name="connsiteY1" fmla="*/ 114196 h 861785"/>
                <a:gd name="connsiteX2" fmla="*/ 17617 w 977737"/>
                <a:gd name="connsiteY2" fmla="*/ 129436 h 861785"/>
                <a:gd name="connsiteX3" fmla="*/ 37937 w 977737"/>
                <a:gd name="connsiteY3" fmla="*/ 180236 h 861785"/>
                <a:gd name="connsiteX4" fmla="*/ 43017 w 977737"/>
                <a:gd name="connsiteY4" fmla="*/ 195476 h 861785"/>
                <a:gd name="connsiteX5" fmla="*/ 48097 w 977737"/>
                <a:gd name="connsiteY5" fmla="*/ 236116 h 861785"/>
                <a:gd name="connsiteX6" fmla="*/ 53177 w 977737"/>
                <a:gd name="connsiteY6" fmla="*/ 286916 h 861785"/>
                <a:gd name="connsiteX7" fmla="*/ 58257 w 977737"/>
                <a:gd name="connsiteY7" fmla="*/ 302156 h 861785"/>
                <a:gd name="connsiteX8" fmla="*/ 63337 w 977737"/>
                <a:gd name="connsiteY8" fmla="*/ 322476 h 861785"/>
                <a:gd name="connsiteX9" fmla="*/ 68417 w 977737"/>
                <a:gd name="connsiteY9" fmla="*/ 373276 h 861785"/>
                <a:gd name="connsiteX10" fmla="*/ 73497 w 977737"/>
                <a:gd name="connsiteY10" fmla="*/ 388516 h 861785"/>
                <a:gd name="connsiteX11" fmla="*/ 68417 w 977737"/>
                <a:gd name="connsiteY11" fmla="*/ 718716 h 861785"/>
                <a:gd name="connsiteX12" fmla="*/ 73497 w 977737"/>
                <a:gd name="connsiteY12" fmla="*/ 825396 h 861785"/>
                <a:gd name="connsiteX13" fmla="*/ 103977 w 977737"/>
                <a:gd name="connsiteY13" fmla="*/ 835556 h 861785"/>
                <a:gd name="connsiteX14" fmla="*/ 271617 w 977737"/>
                <a:gd name="connsiteY14" fmla="*/ 840636 h 861785"/>
                <a:gd name="connsiteX15" fmla="*/ 291937 w 977737"/>
                <a:gd name="connsiteY15" fmla="*/ 845716 h 861785"/>
                <a:gd name="connsiteX16" fmla="*/ 307177 w 977737"/>
                <a:gd name="connsiteY16" fmla="*/ 815236 h 861785"/>
                <a:gd name="connsiteX17" fmla="*/ 327497 w 977737"/>
                <a:gd name="connsiteY17" fmla="*/ 810156 h 861785"/>
                <a:gd name="connsiteX18" fmla="*/ 454497 w 977737"/>
                <a:gd name="connsiteY18" fmla="*/ 815236 h 861785"/>
                <a:gd name="connsiteX19" fmla="*/ 469737 w 977737"/>
                <a:gd name="connsiteY19" fmla="*/ 825396 h 861785"/>
                <a:gd name="connsiteX20" fmla="*/ 490057 w 977737"/>
                <a:gd name="connsiteY20" fmla="*/ 835556 h 861785"/>
                <a:gd name="connsiteX21" fmla="*/ 561177 w 977737"/>
                <a:gd name="connsiteY21" fmla="*/ 845716 h 861785"/>
                <a:gd name="connsiteX22" fmla="*/ 774537 w 977737"/>
                <a:gd name="connsiteY22" fmla="*/ 850796 h 861785"/>
                <a:gd name="connsiteX23" fmla="*/ 789777 w 977737"/>
                <a:gd name="connsiteY23" fmla="*/ 840636 h 861785"/>
                <a:gd name="connsiteX24" fmla="*/ 860897 w 977737"/>
                <a:gd name="connsiteY24" fmla="*/ 825396 h 861785"/>
                <a:gd name="connsiteX25" fmla="*/ 926937 w 977737"/>
                <a:gd name="connsiteY25" fmla="*/ 820316 h 861785"/>
                <a:gd name="connsiteX26" fmla="*/ 962497 w 977737"/>
                <a:gd name="connsiteY26" fmla="*/ 810156 h 861785"/>
                <a:gd name="connsiteX27" fmla="*/ 977737 w 977737"/>
                <a:gd name="connsiteY27" fmla="*/ 805076 h 861785"/>
                <a:gd name="connsiteX28" fmla="*/ 972657 w 977737"/>
                <a:gd name="connsiteY28" fmla="*/ 744116 h 861785"/>
                <a:gd name="connsiteX29" fmla="*/ 952337 w 977737"/>
                <a:gd name="connsiteY29" fmla="*/ 739036 h 861785"/>
                <a:gd name="connsiteX30" fmla="*/ 845657 w 977737"/>
                <a:gd name="connsiteY30" fmla="*/ 733956 h 861785"/>
                <a:gd name="connsiteX31" fmla="*/ 825337 w 977737"/>
                <a:gd name="connsiteY31" fmla="*/ 728876 h 861785"/>
                <a:gd name="connsiteX32" fmla="*/ 799937 w 977737"/>
                <a:gd name="connsiteY32" fmla="*/ 718716 h 861785"/>
                <a:gd name="connsiteX33" fmla="*/ 733897 w 977737"/>
                <a:gd name="connsiteY33" fmla="*/ 708556 h 861785"/>
                <a:gd name="connsiteX34" fmla="*/ 713577 w 977737"/>
                <a:gd name="connsiteY34" fmla="*/ 703476 h 861785"/>
                <a:gd name="connsiteX35" fmla="*/ 683097 w 977737"/>
                <a:gd name="connsiteY35" fmla="*/ 688236 h 861785"/>
                <a:gd name="connsiteX36" fmla="*/ 667857 w 977737"/>
                <a:gd name="connsiteY36" fmla="*/ 678076 h 861785"/>
                <a:gd name="connsiteX37" fmla="*/ 642457 w 977737"/>
                <a:gd name="connsiteY37" fmla="*/ 672996 h 861785"/>
                <a:gd name="connsiteX38" fmla="*/ 611977 w 977737"/>
                <a:gd name="connsiteY38" fmla="*/ 657756 h 861785"/>
                <a:gd name="connsiteX39" fmla="*/ 576417 w 977737"/>
                <a:gd name="connsiteY39" fmla="*/ 642516 h 861785"/>
                <a:gd name="connsiteX40" fmla="*/ 561177 w 977737"/>
                <a:gd name="connsiteY40" fmla="*/ 627276 h 861785"/>
                <a:gd name="connsiteX41" fmla="*/ 545937 w 977737"/>
                <a:gd name="connsiteY41" fmla="*/ 622196 h 861785"/>
                <a:gd name="connsiteX42" fmla="*/ 530697 w 977737"/>
                <a:gd name="connsiteY42" fmla="*/ 612036 h 861785"/>
                <a:gd name="connsiteX43" fmla="*/ 464657 w 977737"/>
                <a:gd name="connsiteY43" fmla="*/ 596796 h 861785"/>
                <a:gd name="connsiteX44" fmla="*/ 454497 w 977737"/>
                <a:gd name="connsiteY44" fmla="*/ 581556 h 861785"/>
                <a:gd name="connsiteX45" fmla="*/ 459577 w 977737"/>
                <a:gd name="connsiteY45" fmla="*/ 525676 h 861785"/>
                <a:gd name="connsiteX46" fmla="*/ 469737 w 977737"/>
                <a:gd name="connsiteY46" fmla="*/ 510436 h 861785"/>
                <a:gd name="connsiteX47" fmla="*/ 474817 w 977737"/>
                <a:gd name="connsiteY47" fmla="*/ 495196 h 861785"/>
                <a:gd name="connsiteX48" fmla="*/ 464657 w 977737"/>
                <a:gd name="connsiteY48" fmla="*/ 439316 h 861785"/>
                <a:gd name="connsiteX49" fmla="*/ 459577 w 977737"/>
                <a:gd name="connsiteY49" fmla="*/ 424076 h 861785"/>
                <a:gd name="connsiteX50" fmla="*/ 449417 w 977737"/>
                <a:gd name="connsiteY50" fmla="*/ 408836 h 861785"/>
                <a:gd name="connsiteX51" fmla="*/ 449417 w 977737"/>
                <a:gd name="connsiteY51" fmla="*/ 251356 h 861785"/>
                <a:gd name="connsiteX52" fmla="*/ 434177 w 977737"/>
                <a:gd name="connsiteY52" fmla="*/ 246276 h 861785"/>
                <a:gd name="connsiteX53" fmla="*/ 393537 w 977737"/>
                <a:gd name="connsiteY53" fmla="*/ 225956 h 861785"/>
                <a:gd name="connsiteX54" fmla="*/ 378297 w 977737"/>
                <a:gd name="connsiteY54" fmla="*/ 215796 h 861785"/>
                <a:gd name="connsiteX55" fmla="*/ 363057 w 977737"/>
                <a:gd name="connsiteY55" fmla="*/ 210716 h 861785"/>
                <a:gd name="connsiteX56" fmla="*/ 332577 w 977737"/>
                <a:gd name="connsiteY56" fmla="*/ 190396 h 861785"/>
                <a:gd name="connsiteX57" fmla="*/ 317337 w 977737"/>
                <a:gd name="connsiteY57" fmla="*/ 180236 h 861785"/>
                <a:gd name="connsiteX58" fmla="*/ 271617 w 977737"/>
                <a:gd name="connsiteY58" fmla="*/ 159916 h 861785"/>
                <a:gd name="connsiteX59" fmla="*/ 256377 w 977737"/>
                <a:gd name="connsiteY59" fmla="*/ 144676 h 861785"/>
                <a:gd name="connsiteX60" fmla="*/ 205577 w 977737"/>
                <a:gd name="connsiteY60" fmla="*/ 114196 h 861785"/>
                <a:gd name="connsiteX61" fmla="*/ 185257 w 977737"/>
                <a:gd name="connsiteY61" fmla="*/ 109116 h 861785"/>
                <a:gd name="connsiteX62" fmla="*/ 149697 w 977737"/>
                <a:gd name="connsiteY62" fmla="*/ 83716 h 861785"/>
                <a:gd name="connsiteX63" fmla="*/ 124297 w 977737"/>
                <a:gd name="connsiteY63" fmla="*/ 78636 h 861785"/>
                <a:gd name="connsiteX64" fmla="*/ 73497 w 977737"/>
                <a:gd name="connsiteY64" fmla="*/ 68476 h 861785"/>
                <a:gd name="connsiteX65" fmla="*/ 58257 w 977737"/>
                <a:gd name="connsiteY65" fmla="*/ 53236 h 861785"/>
                <a:gd name="connsiteX66" fmla="*/ 27777 w 977737"/>
                <a:gd name="connsiteY66" fmla="*/ 32916 h 861785"/>
                <a:gd name="connsiteX67" fmla="*/ 2377 w 977737"/>
                <a:gd name="connsiteY67" fmla="*/ 7516 h 861785"/>
                <a:gd name="connsiteX68" fmla="*/ 7457 w 977737"/>
                <a:gd name="connsiteY68" fmla="*/ 7516 h 861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977737" h="861785">
                  <a:moveTo>
                    <a:pt x="7457" y="7516"/>
                  </a:moveTo>
                  <a:cubicBezTo>
                    <a:pt x="8304" y="25296"/>
                    <a:pt x="-2954" y="48260"/>
                    <a:pt x="7457" y="114196"/>
                  </a:cubicBezTo>
                  <a:cubicBezTo>
                    <a:pt x="8409" y="120227"/>
                    <a:pt x="14588" y="124135"/>
                    <a:pt x="17617" y="129436"/>
                  </a:cubicBezTo>
                  <a:cubicBezTo>
                    <a:pt x="29577" y="150365"/>
                    <a:pt x="29611" y="155257"/>
                    <a:pt x="37937" y="180236"/>
                  </a:cubicBezTo>
                  <a:lnTo>
                    <a:pt x="43017" y="195476"/>
                  </a:lnTo>
                  <a:cubicBezTo>
                    <a:pt x="44710" y="209023"/>
                    <a:pt x="46589" y="222547"/>
                    <a:pt x="48097" y="236116"/>
                  </a:cubicBezTo>
                  <a:cubicBezTo>
                    <a:pt x="49976" y="253030"/>
                    <a:pt x="50589" y="270096"/>
                    <a:pt x="53177" y="286916"/>
                  </a:cubicBezTo>
                  <a:cubicBezTo>
                    <a:pt x="53991" y="292209"/>
                    <a:pt x="56786" y="297007"/>
                    <a:pt x="58257" y="302156"/>
                  </a:cubicBezTo>
                  <a:cubicBezTo>
                    <a:pt x="60175" y="308869"/>
                    <a:pt x="61644" y="315703"/>
                    <a:pt x="63337" y="322476"/>
                  </a:cubicBezTo>
                  <a:cubicBezTo>
                    <a:pt x="65030" y="339409"/>
                    <a:pt x="65829" y="356456"/>
                    <a:pt x="68417" y="373276"/>
                  </a:cubicBezTo>
                  <a:cubicBezTo>
                    <a:pt x="69231" y="378569"/>
                    <a:pt x="73497" y="383161"/>
                    <a:pt x="73497" y="388516"/>
                  </a:cubicBezTo>
                  <a:cubicBezTo>
                    <a:pt x="73497" y="498596"/>
                    <a:pt x="70110" y="608649"/>
                    <a:pt x="68417" y="718716"/>
                  </a:cubicBezTo>
                  <a:cubicBezTo>
                    <a:pt x="70110" y="754276"/>
                    <a:pt x="63132" y="791338"/>
                    <a:pt x="73497" y="825396"/>
                  </a:cubicBezTo>
                  <a:cubicBezTo>
                    <a:pt x="76615" y="835642"/>
                    <a:pt x="93272" y="835232"/>
                    <a:pt x="103977" y="835556"/>
                  </a:cubicBezTo>
                  <a:lnTo>
                    <a:pt x="271617" y="840636"/>
                  </a:lnTo>
                  <a:cubicBezTo>
                    <a:pt x="278390" y="842329"/>
                    <a:pt x="285313" y="847924"/>
                    <a:pt x="291937" y="845716"/>
                  </a:cubicBezTo>
                  <a:cubicBezTo>
                    <a:pt x="309925" y="839720"/>
                    <a:pt x="295906" y="824253"/>
                    <a:pt x="307177" y="815236"/>
                  </a:cubicBezTo>
                  <a:cubicBezTo>
                    <a:pt x="312629" y="810875"/>
                    <a:pt x="320724" y="811849"/>
                    <a:pt x="327497" y="810156"/>
                  </a:cubicBezTo>
                  <a:cubicBezTo>
                    <a:pt x="369830" y="811849"/>
                    <a:pt x="412371" y="810722"/>
                    <a:pt x="454497" y="815236"/>
                  </a:cubicBezTo>
                  <a:cubicBezTo>
                    <a:pt x="460568" y="815886"/>
                    <a:pt x="464436" y="822367"/>
                    <a:pt x="469737" y="825396"/>
                  </a:cubicBezTo>
                  <a:cubicBezTo>
                    <a:pt x="476312" y="829153"/>
                    <a:pt x="483096" y="832573"/>
                    <a:pt x="490057" y="835556"/>
                  </a:cubicBezTo>
                  <a:cubicBezTo>
                    <a:pt x="513738" y="845705"/>
                    <a:pt x="532458" y="843105"/>
                    <a:pt x="561177" y="845716"/>
                  </a:cubicBezTo>
                  <a:cubicBezTo>
                    <a:pt x="649511" y="875161"/>
                    <a:pt x="580952" y="856173"/>
                    <a:pt x="774537" y="850796"/>
                  </a:cubicBezTo>
                  <a:cubicBezTo>
                    <a:pt x="779617" y="847409"/>
                    <a:pt x="784198" y="843116"/>
                    <a:pt x="789777" y="840636"/>
                  </a:cubicBezTo>
                  <a:cubicBezTo>
                    <a:pt x="815962" y="828998"/>
                    <a:pt x="831615" y="828185"/>
                    <a:pt x="860897" y="825396"/>
                  </a:cubicBezTo>
                  <a:cubicBezTo>
                    <a:pt x="882876" y="823303"/>
                    <a:pt x="904924" y="822009"/>
                    <a:pt x="926937" y="820316"/>
                  </a:cubicBezTo>
                  <a:cubicBezTo>
                    <a:pt x="963477" y="808136"/>
                    <a:pt x="917846" y="822913"/>
                    <a:pt x="962497" y="810156"/>
                  </a:cubicBezTo>
                  <a:cubicBezTo>
                    <a:pt x="967646" y="808685"/>
                    <a:pt x="972657" y="806769"/>
                    <a:pt x="977737" y="805076"/>
                  </a:cubicBezTo>
                  <a:cubicBezTo>
                    <a:pt x="976044" y="784756"/>
                    <a:pt x="979977" y="763147"/>
                    <a:pt x="972657" y="744116"/>
                  </a:cubicBezTo>
                  <a:cubicBezTo>
                    <a:pt x="970151" y="737600"/>
                    <a:pt x="959297" y="739593"/>
                    <a:pt x="952337" y="739036"/>
                  </a:cubicBezTo>
                  <a:cubicBezTo>
                    <a:pt x="916850" y="736197"/>
                    <a:pt x="881217" y="735649"/>
                    <a:pt x="845657" y="733956"/>
                  </a:cubicBezTo>
                  <a:cubicBezTo>
                    <a:pt x="838884" y="732263"/>
                    <a:pt x="831961" y="731084"/>
                    <a:pt x="825337" y="728876"/>
                  </a:cubicBezTo>
                  <a:cubicBezTo>
                    <a:pt x="816686" y="725992"/>
                    <a:pt x="808671" y="721336"/>
                    <a:pt x="799937" y="718716"/>
                  </a:cubicBezTo>
                  <a:cubicBezTo>
                    <a:pt x="780515" y="712889"/>
                    <a:pt x="752486" y="711654"/>
                    <a:pt x="733897" y="708556"/>
                  </a:cubicBezTo>
                  <a:cubicBezTo>
                    <a:pt x="727010" y="707408"/>
                    <a:pt x="720350" y="705169"/>
                    <a:pt x="713577" y="703476"/>
                  </a:cubicBezTo>
                  <a:cubicBezTo>
                    <a:pt x="669901" y="674359"/>
                    <a:pt x="725161" y="709268"/>
                    <a:pt x="683097" y="688236"/>
                  </a:cubicBezTo>
                  <a:cubicBezTo>
                    <a:pt x="677636" y="685506"/>
                    <a:pt x="673574" y="680220"/>
                    <a:pt x="667857" y="678076"/>
                  </a:cubicBezTo>
                  <a:cubicBezTo>
                    <a:pt x="659772" y="675044"/>
                    <a:pt x="650924" y="674689"/>
                    <a:pt x="642457" y="672996"/>
                  </a:cubicBezTo>
                  <a:cubicBezTo>
                    <a:pt x="598781" y="643879"/>
                    <a:pt x="654041" y="678788"/>
                    <a:pt x="611977" y="657756"/>
                  </a:cubicBezTo>
                  <a:cubicBezTo>
                    <a:pt x="576895" y="640215"/>
                    <a:pt x="618707" y="653089"/>
                    <a:pt x="576417" y="642516"/>
                  </a:cubicBezTo>
                  <a:cubicBezTo>
                    <a:pt x="571337" y="637436"/>
                    <a:pt x="567155" y="631261"/>
                    <a:pt x="561177" y="627276"/>
                  </a:cubicBezTo>
                  <a:cubicBezTo>
                    <a:pt x="556722" y="624306"/>
                    <a:pt x="550726" y="624591"/>
                    <a:pt x="545937" y="622196"/>
                  </a:cubicBezTo>
                  <a:cubicBezTo>
                    <a:pt x="540476" y="619466"/>
                    <a:pt x="536435" y="614122"/>
                    <a:pt x="530697" y="612036"/>
                  </a:cubicBezTo>
                  <a:cubicBezTo>
                    <a:pt x="515720" y="606590"/>
                    <a:pt x="482701" y="600405"/>
                    <a:pt x="464657" y="596796"/>
                  </a:cubicBezTo>
                  <a:cubicBezTo>
                    <a:pt x="461270" y="591716"/>
                    <a:pt x="454932" y="587646"/>
                    <a:pt x="454497" y="581556"/>
                  </a:cubicBezTo>
                  <a:cubicBezTo>
                    <a:pt x="453164" y="562900"/>
                    <a:pt x="455658" y="543964"/>
                    <a:pt x="459577" y="525676"/>
                  </a:cubicBezTo>
                  <a:cubicBezTo>
                    <a:pt x="460856" y="519706"/>
                    <a:pt x="467007" y="515897"/>
                    <a:pt x="469737" y="510436"/>
                  </a:cubicBezTo>
                  <a:cubicBezTo>
                    <a:pt x="472132" y="505647"/>
                    <a:pt x="473124" y="500276"/>
                    <a:pt x="474817" y="495196"/>
                  </a:cubicBezTo>
                  <a:cubicBezTo>
                    <a:pt x="470706" y="466417"/>
                    <a:pt x="471500" y="463268"/>
                    <a:pt x="464657" y="439316"/>
                  </a:cubicBezTo>
                  <a:cubicBezTo>
                    <a:pt x="463186" y="434167"/>
                    <a:pt x="461972" y="428865"/>
                    <a:pt x="459577" y="424076"/>
                  </a:cubicBezTo>
                  <a:cubicBezTo>
                    <a:pt x="456847" y="418615"/>
                    <a:pt x="452804" y="413916"/>
                    <a:pt x="449417" y="408836"/>
                  </a:cubicBezTo>
                  <a:cubicBezTo>
                    <a:pt x="468296" y="352200"/>
                    <a:pt x="465359" y="366935"/>
                    <a:pt x="449417" y="251356"/>
                  </a:cubicBezTo>
                  <a:cubicBezTo>
                    <a:pt x="448685" y="246051"/>
                    <a:pt x="439257" y="247969"/>
                    <a:pt x="434177" y="246276"/>
                  </a:cubicBezTo>
                  <a:cubicBezTo>
                    <a:pt x="424247" y="216486"/>
                    <a:pt x="436776" y="238928"/>
                    <a:pt x="393537" y="225956"/>
                  </a:cubicBezTo>
                  <a:cubicBezTo>
                    <a:pt x="387689" y="224202"/>
                    <a:pt x="383758" y="218526"/>
                    <a:pt x="378297" y="215796"/>
                  </a:cubicBezTo>
                  <a:cubicBezTo>
                    <a:pt x="373508" y="213401"/>
                    <a:pt x="367738" y="213317"/>
                    <a:pt x="363057" y="210716"/>
                  </a:cubicBezTo>
                  <a:cubicBezTo>
                    <a:pt x="352383" y="204786"/>
                    <a:pt x="342737" y="197169"/>
                    <a:pt x="332577" y="190396"/>
                  </a:cubicBezTo>
                  <a:cubicBezTo>
                    <a:pt x="327497" y="187009"/>
                    <a:pt x="323129" y="182167"/>
                    <a:pt x="317337" y="180236"/>
                  </a:cubicBezTo>
                  <a:cubicBezTo>
                    <a:pt x="295186" y="172852"/>
                    <a:pt x="287718" y="173333"/>
                    <a:pt x="271617" y="159916"/>
                  </a:cubicBezTo>
                  <a:cubicBezTo>
                    <a:pt x="266098" y="155317"/>
                    <a:pt x="262048" y="149087"/>
                    <a:pt x="256377" y="144676"/>
                  </a:cubicBezTo>
                  <a:cubicBezTo>
                    <a:pt x="245376" y="136120"/>
                    <a:pt x="220830" y="119916"/>
                    <a:pt x="205577" y="114196"/>
                  </a:cubicBezTo>
                  <a:cubicBezTo>
                    <a:pt x="199040" y="111745"/>
                    <a:pt x="192030" y="110809"/>
                    <a:pt x="185257" y="109116"/>
                  </a:cubicBezTo>
                  <a:cubicBezTo>
                    <a:pt x="184089" y="108240"/>
                    <a:pt x="154649" y="85573"/>
                    <a:pt x="149697" y="83716"/>
                  </a:cubicBezTo>
                  <a:cubicBezTo>
                    <a:pt x="141612" y="80684"/>
                    <a:pt x="132792" y="80181"/>
                    <a:pt x="124297" y="78636"/>
                  </a:cubicBezTo>
                  <a:cubicBezTo>
                    <a:pt x="78626" y="70332"/>
                    <a:pt x="109438" y="77461"/>
                    <a:pt x="73497" y="68476"/>
                  </a:cubicBezTo>
                  <a:cubicBezTo>
                    <a:pt x="68417" y="63396"/>
                    <a:pt x="63928" y="57647"/>
                    <a:pt x="58257" y="53236"/>
                  </a:cubicBezTo>
                  <a:cubicBezTo>
                    <a:pt x="48618" y="45739"/>
                    <a:pt x="27777" y="32916"/>
                    <a:pt x="27777" y="32916"/>
                  </a:cubicBezTo>
                  <a:cubicBezTo>
                    <a:pt x="24874" y="28562"/>
                    <a:pt x="12053" y="5097"/>
                    <a:pt x="2377" y="7516"/>
                  </a:cubicBezTo>
                  <a:cubicBezTo>
                    <a:pt x="-4845" y="9321"/>
                    <a:pt x="6610" y="-10264"/>
                    <a:pt x="7457" y="7516"/>
                  </a:cubicBezTo>
                  <a:close/>
                </a:path>
              </a:pathLst>
            </a:cu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7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="" xmlns:a16="http://schemas.microsoft.com/office/drawing/2014/main" id="{C2CCEFE1-33C0-32FD-D5B5-2325B3291732}"/>
                </a:ext>
              </a:extLst>
            </p:cNvPr>
            <p:cNvGrpSpPr/>
            <p:nvPr/>
          </p:nvGrpSpPr>
          <p:grpSpPr>
            <a:xfrm>
              <a:off x="228426" y="3105409"/>
              <a:ext cx="3470932" cy="3084592"/>
              <a:chOff x="-2" y="2974021"/>
              <a:chExt cx="3169329" cy="3432004"/>
            </a:xfrm>
          </p:grpSpPr>
          <p:grpSp>
            <p:nvGrpSpPr>
              <p:cNvPr id="43" name="Group 253">
                <a:extLst>
                  <a:ext uri="{FF2B5EF4-FFF2-40B4-BE49-F238E27FC236}">
                    <a16:creationId xmlns="" xmlns:a16="http://schemas.microsoft.com/office/drawing/2014/main" id="{EB412574-D3F3-3605-0574-63AC76354670}"/>
                  </a:ext>
                </a:extLst>
              </p:cNvPr>
              <p:cNvGrpSpPr/>
              <p:nvPr/>
            </p:nvGrpSpPr>
            <p:grpSpPr>
              <a:xfrm>
                <a:off x="-2" y="2974021"/>
                <a:ext cx="3169329" cy="3417904"/>
                <a:chOff x="433001" y="1399348"/>
                <a:chExt cx="2505075" cy="4618132"/>
              </a:xfrm>
            </p:grpSpPr>
            <p:sp>
              <p:nvSpPr>
                <p:cNvPr id="49" name="Freeform: Shape 254">
                  <a:extLst>
                    <a:ext uri="{FF2B5EF4-FFF2-40B4-BE49-F238E27FC236}">
                      <a16:creationId xmlns="" xmlns:a16="http://schemas.microsoft.com/office/drawing/2014/main" id="{27753F7C-1BF8-28CA-D012-AA7FC078D60C}"/>
                    </a:ext>
                  </a:extLst>
                </p:cNvPr>
                <p:cNvSpPr/>
                <p:nvPr/>
              </p:nvSpPr>
              <p:spPr>
                <a:xfrm flipH="1">
                  <a:off x="433001" y="1407380"/>
                  <a:ext cx="2505075" cy="4610100"/>
                </a:xfrm>
                <a:custGeom>
                  <a:avLst/>
                  <a:gdLst>
                    <a:gd name="connsiteX0" fmla="*/ 2506574 w 2505075"/>
                    <a:gd name="connsiteY0" fmla="*/ 1319831 h 4610100"/>
                    <a:gd name="connsiteX1" fmla="*/ 2419896 w 2505075"/>
                    <a:gd name="connsiteY1" fmla="*/ 1597008 h 4610100"/>
                    <a:gd name="connsiteX2" fmla="*/ 2297024 w 2505075"/>
                    <a:gd name="connsiteY2" fmla="*/ 1953243 h 4610100"/>
                    <a:gd name="connsiteX3" fmla="*/ 2223681 w 2505075"/>
                    <a:gd name="connsiteY3" fmla="*/ 1977056 h 4610100"/>
                    <a:gd name="connsiteX4" fmla="*/ 2181771 w 2505075"/>
                    <a:gd name="connsiteY4" fmla="*/ 1967531 h 4610100"/>
                    <a:gd name="connsiteX5" fmla="*/ 2192249 w 2505075"/>
                    <a:gd name="connsiteY5" fmla="*/ 2057066 h 4610100"/>
                    <a:gd name="connsiteX6" fmla="*/ 2197964 w 2505075"/>
                    <a:gd name="connsiteY6" fmla="*/ 2281856 h 4610100"/>
                    <a:gd name="connsiteX7" fmla="*/ 2174151 w 2505075"/>
                    <a:gd name="connsiteY7" fmla="*/ 2359961 h 4610100"/>
                    <a:gd name="connsiteX8" fmla="*/ 2148434 w 2505075"/>
                    <a:gd name="connsiteY8" fmla="*/ 2443781 h 4610100"/>
                    <a:gd name="connsiteX9" fmla="*/ 2158911 w 2505075"/>
                    <a:gd name="connsiteY9" fmla="*/ 2773346 h 4610100"/>
                    <a:gd name="connsiteX10" fmla="*/ 2195106 w 2505075"/>
                    <a:gd name="connsiteY10" fmla="*/ 3105768 h 4610100"/>
                    <a:gd name="connsiteX11" fmla="*/ 2199869 w 2505075"/>
                    <a:gd name="connsiteY11" fmla="*/ 3123866 h 4610100"/>
                    <a:gd name="connsiteX12" fmla="*/ 2271306 w 2505075"/>
                    <a:gd name="connsiteY12" fmla="*/ 3309603 h 4610100"/>
                    <a:gd name="connsiteX13" fmla="*/ 2389416 w 2505075"/>
                    <a:gd name="connsiteY13" fmla="*/ 3806808 h 4610100"/>
                    <a:gd name="connsiteX14" fmla="*/ 2400846 w 2505075"/>
                    <a:gd name="connsiteY14" fmla="*/ 4025883 h 4610100"/>
                    <a:gd name="connsiteX15" fmla="*/ 2428469 w 2505075"/>
                    <a:gd name="connsiteY15" fmla="*/ 4251626 h 4610100"/>
                    <a:gd name="connsiteX16" fmla="*/ 2451329 w 2505075"/>
                    <a:gd name="connsiteY16" fmla="*/ 4492608 h 4610100"/>
                    <a:gd name="connsiteX17" fmla="*/ 2413229 w 2505075"/>
                    <a:gd name="connsiteY17" fmla="*/ 4541186 h 4610100"/>
                    <a:gd name="connsiteX18" fmla="*/ 2241779 w 2505075"/>
                    <a:gd name="connsiteY18" fmla="*/ 4529756 h 4610100"/>
                    <a:gd name="connsiteX19" fmla="*/ 2136051 w 2505075"/>
                    <a:gd name="connsiteY19" fmla="*/ 4560236 h 4610100"/>
                    <a:gd name="connsiteX20" fmla="*/ 1966506 w 2505075"/>
                    <a:gd name="connsiteY20" fmla="*/ 4604051 h 4610100"/>
                    <a:gd name="connsiteX21" fmla="*/ 1729334 w 2505075"/>
                    <a:gd name="connsiteY21" fmla="*/ 4564998 h 4610100"/>
                    <a:gd name="connsiteX22" fmla="*/ 1660753 w 2505075"/>
                    <a:gd name="connsiteY22" fmla="*/ 4506896 h 4610100"/>
                    <a:gd name="connsiteX23" fmla="*/ 1734096 w 2505075"/>
                    <a:gd name="connsiteY23" fmla="*/ 4407836 h 4610100"/>
                    <a:gd name="connsiteX24" fmla="*/ 1886496 w 2505075"/>
                    <a:gd name="connsiteY24" fmla="*/ 4358306 h 4610100"/>
                    <a:gd name="connsiteX25" fmla="*/ 1980794 w 2505075"/>
                    <a:gd name="connsiteY25" fmla="*/ 4264961 h 4610100"/>
                    <a:gd name="connsiteX26" fmla="*/ 1989366 w 2505075"/>
                    <a:gd name="connsiteY26" fmla="*/ 4249721 h 4610100"/>
                    <a:gd name="connsiteX27" fmla="*/ 2080806 w 2505075"/>
                    <a:gd name="connsiteY27" fmla="*/ 4107798 h 4610100"/>
                    <a:gd name="connsiteX28" fmla="*/ 2096998 w 2505075"/>
                    <a:gd name="connsiteY28" fmla="*/ 4062078 h 4610100"/>
                    <a:gd name="connsiteX29" fmla="*/ 1957934 w 2505075"/>
                    <a:gd name="connsiteY29" fmla="*/ 3826811 h 4610100"/>
                    <a:gd name="connsiteX30" fmla="*/ 1895069 w 2505075"/>
                    <a:gd name="connsiteY30" fmla="*/ 3535346 h 4610100"/>
                    <a:gd name="connsiteX31" fmla="*/ 1867446 w 2505075"/>
                    <a:gd name="connsiteY31" fmla="*/ 3420093 h 4610100"/>
                    <a:gd name="connsiteX32" fmla="*/ 1754098 w 2505075"/>
                    <a:gd name="connsiteY32" fmla="*/ 3091481 h 4610100"/>
                    <a:gd name="connsiteX33" fmla="*/ 1736001 w 2505075"/>
                    <a:gd name="connsiteY33" fmla="*/ 3229593 h 4610100"/>
                    <a:gd name="connsiteX34" fmla="*/ 1749336 w 2505075"/>
                    <a:gd name="connsiteY34" fmla="*/ 3292458 h 4610100"/>
                    <a:gd name="connsiteX35" fmla="*/ 1694091 w 2505075"/>
                    <a:gd name="connsiteY35" fmla="*/ 3704891 h 4610100"/>
                    <a:gd name="connsiteX36" fmla="*/ 1691234 w 2505075"/>
                    <a:gd name="connsiteY36" fmla="*/ 3723941 h 4610100"/>
                    <a:gd name="connsiteX37" fmla="*/ 1696948 w 2505075"/>
                    <a:gd name="connsiteY37" fmla="*/ 4043981 h 4610100"/>
                    <a:gd name="connsiteX38" fmla="*/ 1709331 w 2505075"/>
                    <a:gd name="connsiteY38" fmla="*/ 4361163 h 4610100"/>
                    <a:gd name="connsiteX39" fmla="*/ 1676946 w 2505075"/>
                    <a:gd name="connsiteY39" fmla="*/ 4403073 h 4610100"/>
                    <a:gd name="connsiteX40" fmla="*/ 1531214 w 2505075"/>
                    <a:gd name="connsiteY40" fmla="*/ 4415456 h 4610100"/>
                    <a:gd name="connsiteX41" fmla="*/ 1507401 w 2505075"/>
                    <a:gd name="connsiteY41" fmla="*/ 4398311 h 4610100"/>
                    <a:gd name="connsiteX42" fmla="*/ 1443584 w 2505075"/>
                    <a:gd name="connsiteY42" fmla="*/ 4370688 h 4610100"/>
                    <a:gd name="connsiteX43" fmla="*/ 1330236 w 2505075"/>
                    <a:gd name="connsiteY43" fmla="*/ 4422123 h 4610100"/>
                    <a:gd name="connsiteX44" fmla="*/ 1224509 w 2505075"/>
                    <a:gd name="connsiteY44" fmla="*/ 4439268 h 4610100"/>
                    <a:gd name="connsiteX45" fmla="*/ 1021626 w 2505075"/>
                    <a:gd name="connsiteY45" fmla="*/ 4407836 h 4610100"/>
                    <a:gd name="connsiteX46" fmla="*/ 957808 w 2505075"/>
                    <a:gd name="connsiteY46" fmla="*/ 4350686 h 4610100"/>
                    <a:gd name="connsiteX47" fmla="*/ 1040676 w 2505075"/>
                    <a:gd name="connsiteY47" fmla="*/ 4261151 h 4610100"/>
                    <a:gd name="connsiteX48" fmla="*/ 1143546 w 2505075"/>
                    <a:gd name="connsiteY48" fmla="*/ 4244958 h 4610100"/>
                    <a:gd name="connsiteX49" fmla="*/ 1253084 w 2505075"/>
                    <a:gd name="connsiteY49" fmla="*/ 4174473 h 4610100"/>
                    <a:gd name="connsiteX50" fmla="*/ 1324521 w 2505075"/>
                    <a:gd name="connsiteY50" fmla="*/ 4105893 h 4610100"/>
                    <a:gd name="connsiteX51" fmla="*/ 1391196 w 2505075"/>
                    <a:gd name="connsiteY51" fmla="*/ 4005881 h 4610100"/>
                    <a:gd name="connsiteX52" fmla="*/ 1395006 w 2505075"/>
                    <a:gd name="connsiteY52" fmla="*/ 3998261 h 4610100"/>
                    <a:gd name="connsiteX53" fmla="*/ 1400721 w 2505075"/>
                    <a:gd name="connsiteY53" fmla="*/ 3828716 h 4610100"/>
                    <a:gd name="connsiteX54" fmla="*/ 1386434 w 2505075"/>
                    <a:gd name="connsiteY54" fmla="*/ 3644883 h 4610100"/>
                    <a:gd name="connsiteX55" fmla="*/ 1354048 w 2505075"/>
                    <a:gd name="connsiteY55" fmla="*/ 3254358 h 4610100"/>
                    <a:gd name="connsiteX56" fmla="*/ 1377861 w 2505075"/>
                    <a:gd name="connsiteY56" fmla="*/ 3072431 h 4610100"/>
                    <a:gd name="connsiteX57" fmla="*/ 1424534 w 2505075"/>
                    <a:gd name="connsiteY57" fmla="*/ 2639996 h 4610100"/>
                    <a:gd name="connsiteX58" fmla="*/ 1406436 w 2505075"/>
                    <a:gd name="connsiteY58" fmla="*/ 2529506 h 4610100"/>
                    <a:gd name="connsiteX59" fmla="*/ 1377861 w 2505075"/>
                    <a:gd name="connsiteY59" fmla="*/ 2347578 h 4610100"/>
                    <a:gd name="connsiteX60" fmla="*/ 1215936 w 2505075"/>
                    <a:gd name="connsiteY60" fmla="*/ 2223753 h 4610100"/>
                    <a:gd name="connsiteX61" fmla="*/ 1086396 w 2505075"/>
                    <a:gd name="connsiteY61" fmla="*/ 2184701 h 4610100"/>
                    <a:gd name="connsiteX62" fmla="*/ 986383 w 2505075"/>
                    <a:gd name="connsiteY62" fmla="*/ 2132313 h 4610100"/>
                    <a:gd name="connsiteX63" fmla="*/ 962571 w 2505075"/>
                    <a:gd name="connsiteY63" fmla="*/ 2106596 h 4610100"/>
                    <a:gd name="connsiteX64" fmla="*/ 943521 w 2505075"/>
                    <a:gd name="connsiteY64" fmla="*/ 2053256 h 4610100"/>
                    <a:gd name="connsiteX65" fmla="*/ 900658 w 2505075"/>
                    <a:gd name="connsiteY65" fmla="*/ 2005631 h 4610100"/>
                    <a:gd name="connsiteX66" fmla="*/ 872083 w 2505075"/>
                    <a:gd name="connsiteY66" fmla="*/ 1971341 h 4610100"/>
                    <a:gd name="connsiteX67" fmla="*/ 328206 w 2505075"/>
                    <a:gd name="connsiteY67" fmla="*/ 1569386 h 4610100"/>
                    <a:gd name="connsiteX68" fmla="*/ 57696 w 2505075"/>
                    <a:gd name="connsiteY68" fmla="*/ 1357931 h 4610100"/>
                    <a:gd name="connsiteX69" fmla="*/ 13881 w 2505075"/>
                    <a:gd name="connsiteY69" fmla="*/ 1227438 h 4610100"/>
                    <a:gd name="connsiteX70" fmla="*/ 80556 w 2505075"/>
                    <a:gd name="connsiteY70" fmla="*/ 1016936 h 4610100"/>
                    <a:gd name="connsiteX71" fmla="*/ 122466 w 2505075"/>
                    <a:gd name="connsiteY71" fmla="*/ 955023 h 4610100"/>
                    <a:gd name="connsiteX72" fmla="*/ 173901 w 2505075"/>
                    <a:gd name="connsiteY72" fmla="*/ 856916 h 4610100"/>
                    <a:gd name="connsiteX73" fmla="*/ 238671 w 2505075"/>
                    <a:gd name="connsiteY73" fmla="*/ 852153 h 4610100"/>
                    <a:gd name="connsiteX74" fmla="*/ 484416 w 2505075"/>
                    <a:gd name="connsiteY74" fmla="*/ 1050273 h 4610100"/>
                    <a:gd name="connsiteX75" fmla="*/ 823506 w 2505075"/>
                    <a:gd name="connsiteY75" fmla="*/ 1307448 h 4610100"/>
                    <a:gd name="connsiteX76" fmla="*/ 878751 w 2505075"/>
                    <a:gd name="connsiteY76" fmla="*/ 1341738 h 4610100"/>
                    <a:gd name="connsiteX77" fmla="*/ 903516 w 2505075"/>
                    <a:gd name="connsiteY77" fmla="*/ 1341738 h 4610100"/>
                    <a:gd name="connsiteX78" fmla="*/ 958761 w 2505075"/>
                    <a:gd name="connsiteY78" fmla="*/ 1327451 h 4610100"/>
                    <a:gd name="connsiteX79" fmla="*/ 1323569 w 2505075"/>
                    <a:gd name="connsiteY79" fmla="*/ 1350311 h 4610100"/>
                    <a:gd name="connsiteX80" fmla="*/ 1364526 w 2505075"/>
                    <a:gd name="connsiteY80" fmla="*/ 1333166 h 4610100"/>
                    <a:gd name="connsiteX81" fmla="*/ 1507401 w 2505075"/>
                    <a:gd name="connsiteY81" fmla="*/ 1305543 h 4610100"/>
                    <a:gd name="connsiteX82" fmla="*/ 1575028 w 2505075"/>
                    <a:gd name="connsiteY82" fmla="*/ 1295066 h 4610100"/>
                    <a:gd name="connsiteX83" fmla="*/ 1603603 w 2505075"/>
                    <a:gd name="connsiteY83" fmla="*/ 1249346 h 4610100"/>
                    <a:gd name="connsiteX84" fmla="*/ 1627416 w 2505075"/>
                    <a:gd name="connsiteY84" fmla="*/ 1203626 h 4610100"/>
                    <a:gd name="connsiteX85" fmla="*/ 1640751 w 2505075"/>
                    <a:gd name="connsiteY85" fmla="*/ 1134093 h 4610100"/>
                    <a:gd name="connsiteX86" fmla="*/ 1663611 w 2505075"/>
                    <a:gd name="connsiteY86" fmla="*/ 1080753 h 4610100"/>
                    <a:gd name="connsiteX87" fmla="*/ 1724571 w 2505075"/>
                    <a:gd name="connsiteY87" fmla="*/ 1004553 h 4610100"/>
                    <a:gd name="connsiteX88" fmla="*/ 1882686 w 2505075"/>
                    <a:gd name="connsiteY88" fmla="*/ 815006 h 4610100"/>
                    <a:gd name="connsiteX89" fmla="*/ 1795056 w 2505075"/>
                    <a:gd name="connsiteY89" fmla="*/ 694991 h 4610100"/>
                    <a:gd name="connsiteX90" fmla="*/ 1750289 w 2505075"/>
                    <a:gd name="connsiteY90" fmla="*/ 562593 h 4610100"/>
                    <a:gd name="connsiteX91" fmla="*/ 1640751 w 2505075"/>
                    <a:gd name="connsiteY91" fmla="*/ 574023 h 4610100"/>
                    <a:gd name="connsiteX92" fmla="*/ 1596936 w 2505075"/>
                    <a:gd name="connsiteY92" fmla="*/ 552116 h 4610100"/>
                    <a:gd name="connsiteX93" fmla="*/ 1616939 w 2505075"/>
                    <a:gd name="connsiteY93" fmla="*/ 517826 h 4610100"/>
                    <a:gd name="connsiteX94" fmla="*/ 1655991 w 2505075"/>
                    <a:gd name="connsiteY94" fmla="*/ 376856 h 4610100"/>
                    <a:gd name="connsiteX95" fmla="*/ 1740764 w 2505075"/>
                    <a:gd name="connsiteY95" fmla="*/ 93963 h 4610100"/>
                    <a:gd name="connsiteX96" fmla="*/ 1922691 w 2505075"/>
                    <a:gd name="connsiteY96" fmla="*/ 10143 h 4610100"/>
                    <a:gd name="connsiteX97" fmla="*/ 2188439 w 2505075"/>
                    <a:gd name="connsiteY97" fmla="*/ 176831 h 4610100"/>
                    <a:gd name="connsiteX98" fmla="*/ 2235111 w 2505075"/>
                    <a:gd name="connsiteY98" fmla="*/ 248268 h 4610100"/>
                    <a:gd name="connsiteX99" fmla="*/ 2247494 w 2505075"/>
                    <a:gd name="connsiteY99" fmla="*/ 243506 h 4610100"/>
                    <a:gd name="connsiteX100" fmla="*/ 2219871 w 2505075"/>
                    <a:gd name="connsiteY100" fmla="*/ 305418 h 4610100"/>
                    <a:gd name="connsiteX101" fmla="*/ 2249399 w 2505075"/>
                    <a:gd name="connsiteY101" fmla="*/ 325421 h 4610100"/>
                    <a:gd name="connsiteX102" fmla="*/ 2239874 w 2505075"/>
                    <a:gd name="connsiteY102" fmla="*/ 371141 h 4610100"/>
                    <a:gd name="connsiteX103" fmla="*/ 2223681 w 2505075"/>
                    <a:gd name="connsiteY103" fmla="*/ 434958 h 4610100"/>
                    <a:gd name="connsiteX104" fmla="*/ 2216061 w 2505075"/>
                    <a:gd name="connsiteY104" fmla="*/ 522588 h 4610100"/>
                    <a:gd name="connsiteX105" fmla="*/ 2250351 w 2505075"/>
                    <a:gd name="connsiteY105" fmla="*/ 594026 h 4610100"/>
                    <a:gd name="connsiteX106" fmla="*/ 2282736 w 2505075"/>
                    <a:gd name="connsiteY106" fmla="*/ 631173 h 4610100"/>
                    <a:gd name="connsiteX107" fmla="*/ 2335124 w 2505075"/>
                    <a:gd name="connsiteY107" fmla="*/ 739758 h 4610100"/>
                    <a:gd name="connsiteX108" fmla="*/ 2486571 w 2505075"/>
                    <a:gd name="connsiteY108" fmla="*/ 1071228 h 4610100"/>
                    <a:gd name="connsiteX109" fmla="*/ 2503716 w 2505075"/>
                    <a:gd name="connsiteY109" fmla="*/ 1097898 h 4610100"/>
                    <a:gd name="connsiteX110" fmla="*/ 2506574 w 2505075"/>
                    <a:gd name="connsiteY110" fmla="*/ 1319831 h 4610100"/>
                    <a:gd name="connsiteX111" fmla="*/ 1273086 w 2505075"/>
                    <a:gd name="connsiteY111" fmla="*/ 1638918 h 4610100"/>
                    <a:gd name="connsiteX112" fmla="*/ 1242606 w 2505075"/>
                    <a:gd name="connsiteY112" fmla="*/ 1746551 h 4610100"/>
                    <a:gd name="connsiteX113" fmla="*/ 1279753 w 2505075"/>
                    <a:gd name="connsiteY113" fmla="*/ 1919906 h 4610100"/>
                    <a:gd name="connsiteX114" fmla="*/ 1308328 w 2505075"/>
                    <a:gd name="connsiteY114" fmla="*/ 1942766 h 4610100"/>
                    <a:gd name="connsiteX115" fmla="*/ 1478826 w 2505075"/>
                    <a:gd name="connsiteY115" fmla="*/ 1882758 h 4610100"/>
                    <a:gd name="connsiteX116" fmla="*/ 1497876 w 2505075"/>
                    <a:gd name="connsiteY116" fmla="*/ 1593198 h 4610100"/>
                    <a:gd name="connsiteX117" fmla="*/ 1435964 w 2505075"/>
                    <a:gd name="connsiteY117" fmla="*/ 1557956 h 4610100"/>
                    <a:gd name="connsiteX118" fmla="*/ 1208316 w 2505075"/>
                    <a:gd name="connsiteY118" fmla="*/ 1484613 h 4610100"/>
                    <a:gd name="connsiteX119" fmla="*/ 1161644 w 2505075"/>
                    <a:gd name="connsiteY119" fmla="*/ 1471278 h 4610100"/>
                    <a:gd name="connsiteX120" fmla="*/ 1078776 w 2505075"/>
                    <a:gd name="connsiteY120" fmla="*/ 1483661 h 4610100"/>
                    <a:gd name="connsiteX121" fmla="*/ 1273086 w 2505075"/>
                    <a:gd name="connsiteY121" fmla="*/ 1638918 h 4610100"/>
                    <a:gd name="connsiteX122" fmla="*/ 1464539 w 2505075"/>
                    <a:gd name="connsiteY122" fmla="*/ 2075163 h 4610100"/>
                    <a:gd name="connsiteX123" fmla="*/ 1359764 w 2505075"/>
                    <a:gd name="connsiteY123" fmla="*/ 2097071 h 4610100"/>
                    <a:gd name="connsiteX124" fmla="*/ 1322616 w 2505075"/>
                    <a:gd name="connsiteY124" fmla="*/ 2169461 h 4610100"/>
                    <a:gd name="connsiteX125" fmla="*/ 1340714 w 2505075"/>
                    <a:gd name="connsiteY125" fmla="*/ 2215181 h 4610100"/>
                    <a:gd name="connsiteX126" fmla="*/ 1420723 w 2505075"/>
                    <a:gd name="connsiteY126" fmla="*/ 2246613 h 4610100"/>
                    <a:gd name="connsiteX127" fmla="*/ 1455014 w 2505075"/>
                    <a:gd name="connsiteY127" fmla="*/ 2304716 h 4610100"/>
                    <a:gd name="connsiteX128" fmla="*/ 1459776 w 2505075"/>
                    <a:gd name="connsiteY128" fmla="*/ 2237088 h 4610100"/>
                    <a:gd name="connsiteX129" fmla="*/ 1464539 w 2505075"/>
                    <a:gd name="connsiteY129" fmla="*/ 2075163 h 4610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05075" h="4610100">
                      <a:moveTo>
                        <a:pt x="2506574" y="1319831"/>
                      </a:moveTo>
                      <a:cubicBezTo>
                        <a:pt x="2448471" y="1403651"/>
                        <a:pt x="2446566" y="1500806"/>
                        <a:pt x="2419896" y="1597008"/>
                      </a:cubicBezTo>
                      <a:cubicBezTo>
                        <a:pt x="2385606" y="1717976"/>
                        <a:pt x="2339886" y="1835133"/>
                        <a:pt x="2297024" y="1953243"/>
                      </a:cubicBezTo>
                      <a:cubicBezTo>
                        <a:pt x="2284641" y="1986581"/>
                        <a:pt x="2257971" y="1996106"/>
                        <a:pt x="2223681" y="1977056"/>
                      </a:cubicBezTo>
                      <a:cubicBezTo>
                        <a:pt x="2211299" y="1970388"/>
                        <a:pt x="2195106" y="1970388"/>
                        <a:pt x="2181771" y="1967531"/>
                      </a:cubicBezTo>
                      <a:cubicBezTo>
                        <a:pt x="2185581" y="2000868"/>
                        <a:pt x="2190344" y="2028491"/>
                        <a:pt x="2192249" y="2057066"/>
                      </a:cubicBezTo>
                      <a:cubicBezTo>
                        <a:pt x="2195106" y="2132313"/>
                        <a:pt x="2198916" y="2207561"/>
                        <a:pt x="2197964" y="2281856"/>
                      </a:cubicBezTo>
                      <a:cubicBezTo>
                        <a:pt x="2197964" y="2308526"/>
                        <a:pt x="2192249" y="2344721"/>
                        <a:pt x="2174151" y="2359961"/>
                      </a:cubicBezTo>
                      <a:cubicBezTo>
                        <a:pt x="2144624" y="2385678"/>
                        <a:pt x="2147481" y="2412348"/>
                        <a:pt x="2148434" y="2443781"/>
                      </a:cubicBezTo>
                      <a:cubicBezTo>
                        <a:pt x="2152244" y="2553318"/>
                        <a:pt x="2151291" y="2663808"/>
                        <a:pt x="2158911" y="2773346"/>
                      </a:cubicBezTo>
                      <a:cubicBezTo>
                        <a:pt x="2166531" y="2884788"/>
                        <a:pt x="2182724" y="2995278"/>
                        <a:pt x="2195106" y="3105768"/>
                      </a:cubicBezTo>
                      <a:cubicBezTo>
                        <a:pt x="2196059" y="3111483"/>
                        <a:pt x="2196059" y="3120056"/>
                        <a:pt x="2199869" y="3123866"/>
                      </a:cubicBezTo>
                      <a:cubicBezTo>
                        <a:pt x="2257971" y="3172443"/>
                        <a:pt x="2257019" y="3242928"/>
                        <a:pt x="2271306" y="3309603"/>
                      </a:cubicBezTo>
                      <a:cubicBezTo>
                        <a:pt x="2307501" y="3476291"/>
                        <a:pt x="2344649" y="3642978"/>
                        <a:pt x="2389416" y="3806808"/>
                      </a:cubicBezTo>
                      <a:cubicBezTo>
                        <a:pt x="2409419" y="3881103"/>
                        <a:pt x="2395131" y="3952541"/>
                        <a:pt x="2400846" y="4025883"/>
                      </a:cubicBezTo>
                      <a:cubicBezTo>
                        <a:pt x="2406561" y="4101131"/>
                        <a:pt x="2419896" y="4176378"/>
                        <a:pt x="2428469" y="4251626"/>
                      </a:cubicBezTo>
                      <a:cubicBezTo>
                        <a:pt x="2437041" y="4331636"/>
                        <a:pt x="2442756" y="4412598"/>
                        <a:pt x="2451329" y="4492608"/>
                      </a:cubicBezTo>
                      <a:cubicBezTo>
                        <a:pt x="2454186" y="4522136"/>
                        <a:pt x="2441804" y="4536423"/>
                        <a:pt x="2413229" y="4541186"/>
                      </a:cubicBezTo>
                      <a:cubicBezTo>
                        <a:pt x="2355126" y="4551663"/>
                        <a:pt x="2300834" y="4573571"/>
                        <a:pt x="2241779" y="4529756"/>
                      </a:cubicBezTo>
                      <a:cubicBezTo>
                        <a:pt x="2222729" y="4515468"/>
                        <a:pt x="2160816" y="4536423"/>
                        <a:pt x="2136051" y="4560236"/>
                      </a:cubicBezTo>
                      <a:cubicBezTo>
                        <a:pt x="2084616" y="4609766"/>
                        <a:pt x="2023656" y="4606908"/>
                        <a:pt x="1966506" y="4604051"/>
                      </a:cubicBezTo>
                      <a:cubicBezTo>
                        <a:pt x="1886496" y="4600241"/>
                        <a:pt x="1807439" y="4582143"/>
                        <a:pt x="1729334" y="4564998"/>
                      </a:cubicBezTo>
                      <a:cubicBezTo>
                        <a:pt x="1699806" y="4558331"/>
                        <a:pt x="1658848" y="4555473"/>
                        <a:pt x="1660753" y="4506896"/>
                      </a:cubicBezTo>
                      <a:cubicBezTo>
                        <a:pt x="1662659" y="4455461"/>
                        <a:pt x="1688376" y="4422123"/>
                        <a:pt x="1734096" y="4407836"/>
                      </a:cubicBezTo>
                      <a:cubicBezTo>
                        <a:pt x="1785531" y="4392596"/>
                        <a:pt x="1840776" y="4384023"/>
                        <a:pt x="1886496" y="4358306"/>
                      </a:cubicBezTo>
                      <a:cubicBezTo>
                        <a:pt x="1923644" y="4337351"/>
                        <a:pt x="1950314" y="4297346"/>
                        <a:pt x="1980794" y="4264961"/>
                      </a:cubicBezTo>
                      <a:cubicBezTo>
                        <a:pt x="1984603" y="4261151"/>
                        <a:pt x="1985556" y="4250673"/>
                        <a:pt x="1989366" y="4249721"/>
                      </a:cubicBezTo>
                      <a:cubicBezTo>
                        <a:pt x="2067471" y="4232576"/>
                        <a:pt x="2066519" y="4164948"/>
                        <a:pt x="2080806" y="4107798"/>
                      </a:cubicBezTo>
                      <a:cubicBezTo>
                        <a:pt x="2084616" y="4092558"/>
                        <a:pt x="2091284" y="4078271"/>
                        <a:pt x="2096998" y="4062078"/>
                      </a:cubicBezTo>
                      <a:cubicBezTo>
                        <a:pt x="1999844" y="4015406"/>
                        <a:pt x="1987461" y="3912536"/>
                        <a:pt x="1957934" y="3826811"/>
                      </a:cubicBezTo>
                      <a:cubicBezTo>
                        <a:pt x="1925548" y="3733466"/>
                        <a:pt x="1915071" y="3632501"/>
                        <a:pt x="1895069" y="3535346"/>
                      </a:cubicBezTo>
                      <a:cubicBezTo>
                        <a:pt x="1886496" y="3497246"/>
                        <a:pt x="1879828" y="3458193"/>
                        <a:pt x="1867446" y="3420093"/>
                      </a:cubicBezTo>
                      <a:cubicBezTo>
                        <a:pt x="1831251" y="3311508"/>
                        <a:pt x="1793151" y="3202923"/>
                        <a:pt x="1754098" y="3091481"/>
                      </a:cubicBezTo>
                      <a:cubicBezTo>
                        <a:pt x="1722666" y="3134343"/>
                        <a:pt x="1702664" y="3176253"/>
                        <a:pt x="1736001" y="3229593"/>
                      </a:cubicBezTo>
                      <a:cubicBezTo>
                        <a:pt x="1746478" y="3246738"/>
                        <a:pt x="1752194" y="3272456"/>
                        <a:pt x="1749336" y="3292458"/>
                      </a:cubicBezTo>
                      <a:cubicBezTo>
                        <a:pt x="1732191" y="3430571"/>
                        <a:pt x="1713141" y="3567731"/>
                        <a:pt x="1694091" y="3704891"/>
                      </a:cubicBezTo>
                      <a:cubicBezTo>
                        <a:pt x="1693139" y="3711558"/>
                        <a:pt x="1690281" y="3717273"/>
                        <a:pt x="1691234" y="3723941"/>
                      </a:cubicBezTo>
                      <a:cubicBezTo>
                        <a:pt x="1693139" y="3830621"/>
                        <a:pt x="1693139" y="3937301"/>
                        <a:pt x="1696948" y="4043981"/>
                      </a:cubicBezTo>
                      <a:cubicBezTo>
                        <a:pt x="1699806" y="4149708"/>
                        <a:pt x="1704569" y="4255436"/>
                        <a:pt x="1709331" y="4361163"/>
                      </a:cubicBezTo>
                      <a:cubicBezTo>
                        <a:pt x="1710284" y="4386881"/>
                        <a:pt x="1701711" y="4401168"/>
                        <a:pt x="1676946" y="4403073"/>
                      </a:cubicBezTo>
                      <a:cubicBezTo>
                        <a:pt x="1628369" y="4407836"/>
                        <a:pt x="1579791" y="4412598"/>
                        <a:pt x="1531214" y="4415456"/>
                      </a:cubicBezTo>
                      <a:cubicBezTo>
                        <a:pt x="1523594" y="4415456"/>
                        <a:pt x="1510259" y="4405931"/>
                        <a:pt x="1507401" y="4398311"/>
                      </a:cubicBezTo>
                      <a:cubicBezTo>
                        <a:pt x="1496923" y="4363068"/>
                        <a:pt x="1470253" y="4360211"/>
                        <a:pt x="1443584" y="4370688"/>
                      </a:cubicBezTo>
                      <a:cubicBezTo>
                        <a:pt x="1404531" y="4384976"/>
                        <a:pt x="1369289" y="4408788"/>
                        <a:pt x="1330236" y="4422123"/>
                      </a:cubicBezTo>
                      <a:cubicBezTo>
                        <a:pt x="1296898" y="4433553"/>
                        <a:pt x="1259751" y="4442126"/>
                        <a:pt x="1224509" y="4439268"/>
                      </a:cubicBezTo>
                      <a:cubicBezTo>
                        <a:pt x="1155929" y="4433553"/>
                        <a:pt x="1088301" y="4423076"/>
                        <a:pt x="1021626" y="4407836"/>
                      </a:cubicBezTo>
                      <a:cubicBezTo>
                        <a:pt x="994004" y="4402121"/>
                        <a:pt x="954951" y="4395453"/>
                        <a:pt x="957808" y="4350686"/>
                      </a:cubicBezTo>
                      <a:cubicBezTo>
                        <a:pt x="960666" y="4304966"/>
                        <a:pt x="997814" y="4267818"/>
                        <a:pt x="1040676" y="4261151"/>
                      </a:cubicBezTo>
                      <a:cubicBezTo>
                        <a:pt x="1074966" y="4256388"/>
                        <a:pt x="1109256" y="4250673"/>
                        <a:pt x="1143546" y="4244958"/>
                      </a:cubicBezTo>
                      <a:cubicBezTo>
                        <a:pt x="1190219" y="4237338"/>
                        <a:pt x="1227366" y="4219241"/>
                        <a:pt x="1253084" y="4174473"/>
                      </a:cubicBezTo>
                      <a:cubicBezTo>
                        <a:pt x="1268323" y="4146851"/>
                        <a:pt x="1303566" y="4131611"/>
                        <a:pt x="1324521" y="4105893"/>
                      </a:cubicBezTo>
                      <a:cubicBezTo>
                        <a:pt x="1349286" y="4075413"/>
                        <a:pt x="1369289" y="4039218"/>
                        <a:pt x="1391196" y="4005881"/>
                      </a:cubicBezTo>
                      <a:cubicBezTo>
                        <a:pt x="1393101" y="4003023"/>
                        <a:pt x="1395959" y="3998261"/>
                        <a:pt x="1395006" y="3998261"/>
                      </a:cubicBezTo>
                      <a:cubicBezTo>
                        <a:pt x="1330236" y="3941111"/>
                        <a:pt x="1417866" y="3888723"/>
                        <a:pt x="1400721" y="3828716"/>
                      </a:cubicBezTo>
                      <a:cubicBezTo>
                        <a:pt x="1383576" y="3770613"/>
                        <a:pt x="1383576" y="3705843"/>
                        <a:pt x="1386434" y="3644883"/>
                      </a:cubicBezTo>
                      <a:cubicBezTo>
                        <a:pt x="1394053" y="3512486"/>
                        <a:pt x="1378814" y="3383898"/>
                        <a:pt x="1354048" y="3254358"/>
                      </a:cubicBezTo>
                      <a:cubicBezTo>
                        <a:pt x="1343571" y="3197208"/>
                        <a:pt x="1367384" y="3133391"/>
                        <a:pt x="1377861" y="3072431"/>
                      </a:cubicBezTo>
                      <a:cubicBezTo>
                        <a:pt x="1404531" y="2929556"/>
                        <a:pt x="1420723" y="2785728"/>
                        <a:pt x="1424534" y="2639996"/>
                      </a:cubicBezTo>
                      <a:cubicBezTo>
                        <a:pt x="1425486" y="2604753"/>
                        <a:pt x="1413103" y="2569511"/>
                        <a:pt x="1406436" y="2529506"/>
                      </a:cubicBezTo>
                      <a:cubicBezTo>
                        <a:pt x="1451203" y="2481881"/>
                        <a:pt x="1438821" y="2392346"/>
                        <a:pt x="1377861" y="2347578"/>
                      </a:cubicBezTo>
                      <a:cubicBezTo>
                        <a:pt x="1322616" y="2307573"/>
                        <a:pt x="1267371" y="2268521"/>
                        <a:pt x="1215936" y="2223753"/>
                      </a:cubicBezTo>
                      <a:cubicBezTo>
                        <a:pt x="1176884" y="2189463"/>
                        <a:pt x="1133069" y="2173271"/>
                        <a:pt x="1086396" y="2184701"/>
                      </a:cubicBezTo>
                      <a:cubicBezTo>
                        <a:pt x="1033056" y="2197083"/>
                        <a:pt x="1021626" y="2144696"/>
                        <a:pt x="986383" y="2132313"/>
                      </a:cubicBezTo>
                      <a:cubicBezTo>
                        <a:pt x="976858" y="2129456"/>
                        <a:pt x="967333" y="2117073"/>
                        <a:pt x="962571" y="2106596"/>
                      </a:cubicBezTo>
                      <a:cubicBezTo>
                        <a:pt x="954951" y="2091356"/>
                        <a:pt x="951141" y="2074211"/>
                        <a:pt x="943521" y="2053256"/>
                      </a:cubicBezTo>
                      <a:cubicBezTo>
                        <a:pt x="912089" y="2063733"/>
                        <a:pt x="887323" y="2058018"/>
                        <a:pt x="900658" y="2005631"/>
                      </a:cubicBezTo>
                      <a:cubicBezTo>
                        <a:pt x="902564" y="1997058"/>
                        <a:pt x="884466" y="1979913"/>
                        <a:pt x="872083" y="1971341"/>
                      </a:cubicBezTo>
                      <a:cubicBezTo>
                        <a:pt x="691108" y="1837038"/>
                        <a:pt x="508228" y="1703688"/>
                        <a:pt x="328206" y="1569386"/>
                      </a:cubicBezTo>
                      <a:cubicBezTo>
                        <a:pt x="231051" y="1496996"/>
                        <a:pt x="155803" y="1429368"/>
                        <a:pt x="57696" y="1357931"/>
                      </a:cubicBezTo>
                      <a:cubicBezTo>
                        <a:pt x="10071" y="1322688"/>
                        <a:pt x="-2312" y="1280778"/>
                        <a:pt x="13881" y="1227438"/>
                      </a:cubicBezTo>
                      <a:cubicBezTo>
                        <a:pt x="34836" y="1156953"/>
                        <a:pt x="55791" y="1085516"/>
                        <a:pt x="80556" y="1016936"/>
                      </a:cubicBezTo>
                      <a:cubicBezTo>
                        <a:pt x="88176" y="994076"/>
                        <a:pt x="110083" y="976931"/>
                        <a:pt x="122466" y="955023"/>
                      </a:cubicBezTo>
                      <a:cubicBezTo>
                        <a:pt x="140563" y="923591"/>
                        <a:pt x="156756" y="889301"/>
                        <a:pt x="173901" y="856916"/>
                      </a:cubicBezTo>
                      <a:cubicBezTo>
                        <a:pt x="192951" y="823578"/>
                        <a:pt x="213906" y="832151"/>
                        <a:pt x="238671" y="852153"/>
                      </a:cubicBezTo>
                      <a:cubicBezTo>
                        <a:pt x="326301" y="921686"/>
                        <a:pt x="394881" y="981693"/>
                        <a:pt x="484416" y="1050273"/>
                      </a:cubicBezTo>
                      <a:cubicBezTo>
                        <a:pt x="594906" y="1137903"/>
                        <a:pt x="709206" y="1222676"/>
                        <a:pt x="823506" y="1307448"/>
                      </a:cubicBezTo>
                      <a:cubicBezTo>
                        <a:pt x="840651" y="1320783"/>
                        <a:pt x="859701" y="1332213"/>
                        <a:pt x="878751" y="1341738"/>
                      </a:cubicBezTo>
                      <a:cubicBezTo>
                        <a:pt x="885418" y="1345548"/>
                        <a:pt x="895896" y="1343643"/>
                        <a:pt x="903516" y="1341738"/>
                      </a:cubicBezTo>
                      <a:cubicBezTo>
                        <a:pt x="922566" y="1337928"/>
                        <a:pt x="940664" y="1326498"/>
                        <a:pt x="958761" y="1327451"/>
                      </a:cubicBezTo>
                      <a:cubicBezTo>
                        <a:pt x="1080681" y="1334118"/>
                        <a:pt x="1201648" y="1343643"/>
                        <a:pt x="1323569" y="1350311"/>
                      </a:cubicBezTo>
                      <a:cubicBezTo>
                        <a:pt x="1336903" y="1351263"/>
                        <a:pt x="1351191" y="1338881"/>
                        <a:pt x="1364526" y="1333166"/>
                      </a:cubicBezTo>
                      <a:cubicBezTo>
                        <a:pt x="1410246" y="1314116"/>
                        <a:pt x="1450251" y="1278873"/>
                        <a:pt x="1507401" y="1305543"/>
                      </a:cubicBezTo>
                      <a:cubicBezTo>
                        <a:pt x="1524546" y="1314116"/>
                        <a:pt x="1555026" y="1305543"/>
                        <a:pt x="1575028" y="1295066"/>
                      </a:cubicBezTo>
                      <a:cubicBezTo>
                        <a:pt x="1588364" y="1288398"/>
                        <a:pt x="1595031" y="1265538"/>
                        <a:pt x="1603603" y="1249346"/>
                      </a:cubicBezTo>
                      <a:cubicBezTo>
                        <a:pt x="1612176" y="1234106"/>
                        <a:pt x="1622653" y="1219818"/>
                        <a:pt x="1627416" y="1203626"/>
                      </a:cubicBezTo>
                      <a:cubicBezTo>
                        <a:pt x="1634084" y="1180766"/>
                        <a:pt x="1635036" y="1156953"/>
                        <a:pt x="1640751" y="1134093"/>
                      </a:cubicBezTo>
                      <a:cubicBezTo>
                        <a:pt x="1645514" y="1115996"/>
                        <a:pt x="1652181" y="1095993"/>
                        <a:pt x="1663611" y="1080753"/>
                      </a:cubicBezTo>
                      <a:cubicBezTo>
                        <a:pt x="1681709" y="1054083"/>
                        <a:pt x="1710284" y="1033128"/>
                        <a:pt x="1724571" y="1004553"/>
                      </a:cubicBezTo>
                      <a:cubicBezTo>
                        <a:pt x="1760766" y="929306"/>
                        <a:pt x="1796961" y="855963"/>
                        <a:pt x="1882686" y="815006"/>
                      </a:cubicBezTo>
                      <a:cubicBezTo>
                        <a:pt x="1852206" y="771191"/>
                        <a:pt x="1833156" y="708326"/>
                        <a:pt x="1795056" y="694991"/>
                      </a:cubicBezTo>
                      <a:cubicBezTo>
                        <a:pt x="1712189" y="665463"/>
                        <a:pt x="1756003" y="608313"/>
                        <a:pt x="1750289" y="562593"/>
                      </a:cubicBezTo>
                      <a:cubicBezTo>
                        <a:pt x="1712189" y="567356"/>
                        <a:pt x="1676946" y="573071"/>
                        <a:pt x="1640751" y="574023"/>
                      </a:cubicBezTo>
                      <a:cubicBezTo>
                        <a:pt x="1626464" y="574023"/>
                        <a:pt x="1612176" y="559736"/>
                        <a:pt x="1596936" y="552116"/>
                      </a:cubicBezTo>
                      <a:cubicBezTo>
                        <a:pt x="1603603" y="540686"/>
                        <a:pt x="1608366" y="526398"/>
                        <a:pt x="1616939" y="517826"/>
                      </a:cubicBezTo>
                      <a:cubicBezTo>
                        <a:pt x="1657896" y="477821"/>
                        <a:pt x="1669326" y="434958"/>
                        <a:pt x="1655991" y="376856"/>
                      </a:cubicBezTo>
                      <a:cubicBezTo>
                        <a:pt x="1632178" y="269223"/>
                        <a:pt x="1644561" y="163496"/>
                        <a:pt x="1740764" y="93963"/>
                      </a:cubicBezTo>
                      <a:cubicBezTo>
                        <a:pt x="1794103" y="54911"/>
                        <a:pt x="1858873" y="24431"/>
                        <a:pt x="1922691" y="10143"/>
                      </a:cubicBezTo>
                      <a:cubicBezTo>
                        <a:pt x="2017941" y="-10812"/>
                        <a:pt x="2150339" y="81581"/>
                        <a:pt x="2188439" y="176831"/>
                      </a:cubicBezTo>
                      <a:cubicBezTo>
                        <a:pt x="2198916" y="202548"/>
                        <a:pt x="2219871" y="224456"/>
                        <a:pt x="2235111" y="248268"/>
                      </a:cubicBezTo>
                      <a:cubicBezTo>
                        <a:pt x="2238921" y="246363"/>
                        <a:pt x="2243684" y="245411"/>
                        <a:pt x="2247494" y="243506"/>
                      </a:cubicBezTo>
                      <a:cubicBezTo>
                        <a:pt x="2237969" y="265413"/>
                        <a:pt x="2228444" y="288273"/>
                        <a:pt x="2219871" y="305418"/>
                      </a:cubicBezTo>
                      <a:cubicBezTo>
                        <a:pt x="2232254" y="313991"/>
                        <a:pt x="2249399" y="318753"/>
                        <a:pt x="2249399" y="325421"/>
                      </a:cubicBezTo>
                      <a:cubicBezTo>
                        <a:pt x="2250351" y="340661"/>
                        <a:pt x="2249399" y="364473"/>
                        <a:pt x="2239874" y="371141"/>
                      </a:cubicBezTo>
                      <a:cubicBezTo>
                        <a:pt x="2212251" y="390191"/>
                        <a:pt x="2217014" y="407336"/>
                        <a:pt x="2223681" y="434958"/>
                      </a:cubicBezTo>
                      <a:cubicBezTo>
                        <a:pt x="2230349" y="462581"/>
                        <a:pt x="2222729" y="494013"/>
                        <a:pt x="2216061" y="522588"/>
                      </a:cubicBezTo>
                      <a:cubicBezTo>
                        <a:pt x="2208441" y="557831"/>
                        <a:pt x="2205584" y="583548"/>
                        <a:pt x="2250351" y="594026"/>
                      </a:cubicBezTo>
                      <a:cubicBezTo>
                        <a:pt x="2263686" y="596883"/>
                        <a:pt x="2275116" y="616886"/>
                        <a:pt x="2282736" y="631173"/>
                      </a:cubicBezTo>
                      <a:cubicBezTo>
                        <a:pt x="2301786" y="666416"/>
                        <a:pt x="2313216" y="706421"/>
                        <a:pt x="2335124" y="739758"/>
                      </a:cubicBezTo>
                      <a:cubicBezTo>
                        <a:pt x="2401799" y="845486"/>
                        <a:pt x="2458949" y="945498"/>
                        <a:pt x="2486571" y="1071228"/>
                      </a:cubicBezTo>
                      <a:cubicBezTo>
                        <a:pt x="2488476" y="1080753"/>
                        <a:pt x="2498001" y="1089326"/>
                        <a:pt x="2503716" y="1097898"/>
                      </a:cubicBezTo>
                      <a:cubicBezTo>
                        <a:pt x="2506574" y="1174098"/>
                        <a:pt x="2506574" y="1246488"/>
                        <a:pt x="2506574" y="1319831"/>
                      </a:cubicBezTo>
                      <a:close/>
                      <a:moveTo>
                        <a:pt x="1273086" y="1638918"/>
                      </a:moveTo>
                      <a:cubicBezTo>
                        <a:pt x="1260703" y="1678923"/>
                        <a:pt x="1240701" y="1713213"/>
                        <a:pt x="1242606" y="1746551"/>
                      </a:cubicBezTo>
                      <a:cubicBezTo>
                        <a:pt x="1247369" y="1804653"/>
                        <a:pt x="1264514" y="1862756"/>
                        <a:pt x="1279753" y="1919906"/>
                      </a:cubicBezTo>
                      <a:cubicBezTo>
                        <a:pt x="1282611" y="1929431"/>
                        <a:pt x="1301661" y="1944671"/>
                        <a:pt x="1308328" y="1942766"/>
                      </a:cubicBezTo>
                      <a:cubicBezTo>
                        <a:pt x="1365478" y="1924668"/>
                        <a:pt x="1420723" y="1903713"/>
                        <a:pt x="1478826" y="1882758"/>
                      </a:cubicBezTo>
                      <a:cubicBezTo>
                        <a:pt x="1432153" y="1777031"/>
                        <a:pt x="1483589" y="1684638"/>
                        <a:pt x="1497876" y="1593198"/>
                      </a:cubicBezTo>
                      <a:cubicBezTo>
                        <a:pt x="1474064" y="1579863"/>
                        <a:pt x="1451203" y="1573196"/>
                        <a:pt x="1435964" y="1557956"/>
                      </a:cubicBezTo>
                      <a:cubicBezTo>
                        <a:pt x="1372146" y="1493186"/>
                        <a:pt x="1285469" y="1505568"/>
                        <a:pt x="1208316" y="1484613"/>
                      </a:cubicBezTo>
                      <a:cubicBezTo>
                        <a:pt x="1193076" y="1480803"/>
                        <a:pt x="1176884" y="1476041"/>
                        <a:pt x="1161644" y="1471278"/>
                      </a:cubicBezTo>
                      <a:cubicBezTo>
                        <a:pt x="1133069" y="1461753"/>
                        <a:pt x="1103541" y="1450323"/>
                        <a:pt x="1078776" y="1483661"/>
                      </a:cubicBezTo>
                      <a:cubicBezTo>
                        <a:pt x="1146404" y="1537001"/>
                        <a:pt x="1211173" y="1588436"/>
                        <a:pt x="1273086" y="1638918"/>
                      </a:cubicBezTo>
                      <a:close/>
                      <a:moveTo>
                        <a:pt x="1464539" y="2075163"/>
                      </a:moveTo>
                      <a:cubicBezTo>
                        <a:pt x="1427391" y="2082783"/>
                        <a:pt x="1393101" y="2089451"/>
                        <a:pt x="1359764" y="2097071"/>
                      </a:cubicBezTo>
                      <a:cubicBezTo>
                        <a:pt x="1318806" y="2106596"/>
                        <a:pt x="1305471" y="2129456"/>
                        <a:pt x="1322616" y="2169461"/>
                      </a:cubicBezTo>
                      <a:cubicBezTo>
                        <a:pt x="1329284" y="2184701"/>
                        <a:pt x="1334998" y="2199941"/>
                        <a:pt x="1340714" y="2215181"/>
                      </a:cubicBezTo>
                      <a:cubicBezTo>
                        <a:pt x="1396911" y="2194226"/>
                        <a:pt x="1396911" y="2194226"/>
                        <a:pt x="1420723" y="2246613"/>
                      </a:cubicBezTo>
                      <a:cubicBezTo>
                        <a:pt x="1428344" y="2262806"/>
                        <a:pt x="1438821" y="2278046"/>
                        <a:pt x="1455014" y="2304716"/>
                      </a:cubicBezTo>
                      <a:cubicBezTo>
                        <a:pt x="1456919" y="2271378"/>
                        <a:pt x="1451203" y="2248518"/>
                        <a:pt x="1459776" y="2237088"/>
                      </a:cubicBezTo>
                      <a:cubicBezTo>
                        <a:pt x="1499781" y="2183748"/>
                        <a:pt x="1503591" y="2132313"/>
                        <a:pt x="1464539" y="2075163"/>
                      </a:cubicBezTo>
                      <a:close/>
                    </a:path>
                  </a:pathLst>
                </a:custGeom>
                <a:solidFill>
                  <a:srgbClr val="973735"/>
                </a:solidFill>
                <a:ln w="952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" name="Freeform: Shape 255">
                  <a:extLst>
                    <a:ext uri="{FF2B5EF4-FFF2-40B4-BE49-F238E27FC236}">
                      <a16:creationId xmlns="" xmlns:a16="http://schemas.microsoft.com/office/drawing/2014/main" id="{D47548CB-91E5-A49C-7114-EE26BA640FEB}"/>
                    </a:ext>
                  </a:extLst>
                </p:cNvPr>
                <p:cNvSpPr/>
                <p:nvPr/>
              </p:nvSpPr>
              <p:spPr>
                <a:xfrm flipH="1">
                  <a:off x="700577" y="1399348"/>
                  <a:ext cx="647458" cy="566881"/>
                </a:xfrm>
                <a:custGeom>
                  <a:avLst/>
                  <a:gdLst>
                    <a:gd name="connsiteX0" fmla="*/ 325755 w 647458"/>
                    <a:gd name="connsiteY0" fmla="*/ 3000 h 566880"/>
                    <a:gd name="connsiteX1" fmla="*/ 143828 w 647458"/>
                    <a:gd name="connsiteY1" fmla="*/ 86820 h 566880"/>
                    <a:gd name="connsiteX2" fmla="*/ 59055 w 647458"/>
                    <a:gd name="connsiteY2" fmla="*/ 369713 h 566880"/>
                    <a:gd name="connsiteX3" fmla="*/ 20003 w 647458"/>
                    <a:gd name="connsiteY3" fmla="*/ 510683 h 566880"/>
                    <a:gd name="connsiteX4" fmla="*/ 0 w 647458"/>
                    <a:gd name="connsiteY4" fmla="*/ 544973 h 566880"/>
                    <a:gd name="connsiteX5" fmla="*/ 43815 w 647458"/>
                    <a:gd name="connsiteY5" fmla="*/ 566880 h 566880"/>
                    <a:gd name="connsiteX6" fmla="*/ 65495 w 647458"/>
                    <a:gd name="connsiteY6" fmla="*/ 564618 h 566880"/>
                    <a:gd name="connsiteX7" fmla="*/ 178721 w 647458"/>
                    <a:gd name="connsiteY7" fmla="*/ 530129 h 566880"/>
                    <a:gd name="connsiteX8" fmla="*/ 603774 w 647458"/>
                    <a:gd name="connsiteY8" fmla="*/ 274215 h 566880"/>
                    <a:gd name="connsiteX9" fmla="*/ 647458 w 647458"/>
                    <a:gd name="connsiteY9" fmla="*/ 237555 h 566880"/>
                    <a:gd name="connsiteX10" fmla="*/ 638175 w 647458"/>
                    <a:gd name="connsiteY10" fmla="*/ 241125 h 566880"/>
                    <a:gd name="connsiteX11" fmla="*/ 591503 w 647458"/>
                    <a:gd name="connsiteY11" fmla="*/ 169688 h 566880"/>
                    <a:gd name="connsiteX12" fmla="*/ 325755 w 647458"/>
                    <a:gd name="connsiteY12" fmla="*/ 3000 h 566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47458" h="566880">
                      <a:moveTo>
                        <a:pt x="325755" y="3000"/>
                      </a:moveTo>
                      <a:cubicBezTo>
                        <a:pt x="261937" y="17288"/>
                        <a:pt x="197167" y="47768"/>
                        <a:pt x="143828" y="86820"/>
                      </a:cubicBezTo>
                      <a:cubicBezTo>
                        <a:pt x="47625" y="156353"/>
                        <a:pt x="35242" y="262080"/>
                        <a:pt x="59055" y="369713"/>
                      </a:cubicBezTo>
                      <a:cubicBezTo>
                        <a:pt x="72390" y="427815"/>
                        <a:pt x="60960" y="470678"/>
                        <a:pt x="20003" y="510683"/>
                      </a:cubicBezTo>
                      <a:cubicBezTo>
                        <a:pt x="11430" y="519255"/>
                        <a:pt x="6667" y="533543"/>
                        <a:pt x="0" y="544973"/>
                      </a:cubicBezTo>
                      <a:cubicBezTo>
                        <a:pt x="15240" y="552593"/>
                        <a:pt x="29528" y="566880"/>
                        <a:pt x="43815" y="566880"/>
                      </a:cubicBezTo>
                      <a:lnTo>
                        <a:pt x="65495" y="564618"/>
                      </a:lnTo>
                      <a:lnTo>
                        <a:pt x="178721" y="530129"/>
                      </a:lnTo>
                      <a:cubicBezTo>
                        <a:pt x="449670" y="395635"/>
                        <a:pt x="455226" y="398414"/>
                        <a:pt x="603774" y="274215"/>
                      </a:cubicBezTo>
                      <a:lnTo>
                        <a:pt x="647458" y="237555"/>
                      </a:lnTo>
                      <a:lnTo>
                        <a:pt x="638175" y="241125"/>
                      </a:lnTo>
                      <a:cubicBezTo>
                        <a:pt x="622935" y="217313"/>
                        <a:pt x="601980" y="195405"/>
                        <a:pt x="591503" y="169688"/>
                      </a:cubicBezTo>
                      <a:cubicBezTo>
                        <a:pt x="553403" y="74438"/>
                        <a:pt x="421005" y="-17955"/>
                        <a:pt x="325755" y="30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4" name="Полилиния: фигура 43">
                <a:extLst>
                  <a:ext uri="{FF2B5EF4-FFF2-40B4-BE49-F238E27FC236}">
                    <a16:creationId xmlns="" xmlns:a16="http://schemas.microsoft.com/office/drawing/2014/main" id="{A23F9254-180F-0E38-10E9-DC3C521F8AC6}"/>
                  </a:ext>
                </a:extLst>
              </p:cNvPr>
              <p:cNvSpPr/>
              <p:nvPr/>
            </p:nvSpPr>
            <p:spPr bwMode="auto">
              <a:xfrm>
                <a:off x="67927" y="5422719"/>
                <a:ext cx="987552" cy="983306"/>
              </a:xfrm>
              <a:custGeom>
                <a:avLst/>
                <a:gdLst>
                  <a:gd name="connsiteX0" fmla="*/ 224681 w 987552"/>
                  <a:gd name="connsiteY0" fmla="*/ 979 h 983306"/>
                  <a:gd name="connsiteX1" fmla="*/ 250807 w 987552"/>
                  <a:gd name="connsiteY1" fmla="*/ 6204 h 983306"/>
                  <a:gd name="connsiteX2" fmla="*/ 287383 w 987552"/>
                  <a:gd name="connsiteY2" fmla="*/ 42780 h 983306"/>
                  <a:gd name="connsiteX3" fmla="*/ 303058 w 987552"/>
                  <a:gd name="connsiteY3" fmla="*/ 53231 h 983306"/>
                  <a:gd name="connsiteX4" fmla="*/ 318734 w 987552"/>
                  <a:gd name="connsiteY4" fmla="*/ 68906 h 983306"/>
                  <a:gd name="connsiteX5" fmla="*/ 350084 w 987552"/>
                  <a:gd name="connsiteY5" fmla="*/ 95032 h 983306"/>
                  <a:gd name="connsiteX6" fmla="*/ 381435 w 987552"/>
                  <a:gd name="connsiteY6" fmla="*/ 115932 h 983306"/>
                  <a:gd name="connsiteX7" fmla="*/ 423236 w 987552"/>
                  <a:gd name="connsiteY7" fmla="*/ 136833 h 983306"/>
                  <a:gd name="connsiteX8" fmla="*/ 444137 w 987552"/>
                  <a:gd name="connsiteY8" fmla="*/ 178634 h 983306"/>
                  <a:gd name="connsiteX9" fmla="*/ 454587 w 987552"/>
                  <a:gd name="connsiteY9" fmla="*/ 199535 h 983306"/>
                  <a:gd name="connsiteX10" fmla="*/ 475488 w 987552"/>
                  <a:gd name="connsiteY10" fmla="*/ 225660 h 983306"/>
                  <a:gd name="connsiteX11" fmla="*/ 485938 w 987552"/>
                  <a:gd name="connsiteY11" fmla="*/ 236111 h 983306"/>
                  <a:gd name="connsiteX12" fmla="*/ 496388 w 987552"/>
                  <a:gd name="connsiteY12" fmla="*/ 251786 h 983306"/>
                  <a:gd name="connsiteX13" fmla="*/ 517289 w 987552"/>
                  <a:gd name="connsiteY13" fmla="*/ 272687 h 983306"/>
                  <a:gd name="connsiteX14" fmla="*/ 527739 w 987552"/>
                  <a:gd name="connsiteY14" fmla="*/ 288362 h 983306"/>
                  <a:gd name="connsiteX15" fmla="*/ 538190 w 987552"/>
                  <a:gd name="connsiteY15" fmla="*/ 309263 h 983306"/>
                  <a:gd name="connsiteX16" fmla="*/ 553865 w 987552"/>
                  <a:gd name="connsiteY16" fmla="*/ 319713 h 983306"/>
                  <a:gd name="connsiteX17" fmla="*/ 579991 w 987552"/>
                  <a:gd name="connsiteY17" fmla="*/ 345839 h 983306"/>
                  <a:gd name="connsiteX18" fmla="*/ 611342 w 987552"/>
                  <a:gd name="connsiteY18" fmla="*/ 377190 h 983306"/>
                  <a:gd name="connsiteX19" fmla="*/ 616567 w 987552"/>
                  <a:gd name="connsiteY19" fmla="*/ 392865 h 983306"/>
                  <a:gd name="connsiteX20" fmla="*/ 606116 w 987552"/>
                  <a:gd name="connsiteY20" fmla="*/ 429441 h 983306"/>
                  <a:gd name="connsiteX21" fmla="*/ 590441 w 987552"/>
                  <a:gd name="connsiteY21" fmla="*/ 445116 h 983306"/>
                  <a:gd name="connsiteX22" fmla="*/ 569540 w 987552"/>
                  <a:gd name="connsiteY22" fmla="*/ 481692 h 983306"/>
                  <a:gd name="connsiteX23" fmla="*/ 543415 w 987552"/>
                  <a:gd name="connsiteY23" fmla="*/ 507818 h 983306"/>
                  <a:gd name="connsiteX24" fmla="*/ 512064 w 987552"/>
                  <a:gd name="connsiteY24" fmla="*/ 539169 h 983306"/>
                  <a:gd name="connsiteX25" fmla="*/ 506839 w 987552"/>
                  <a:gd name="connsiteY25" fmla="*/ 554844 h 983306"/>
                  <a:gd name="connsiteX26" fmla="*/ 480713 w 987552"/>
                  <a:gd name="connsiteY26" fmla="*/ 575745 h 983306"/>
                  <a:gd name="connsiteX27" fmla="*/ 470263 w 987552"/>
                  <a:gd name="connsiteY27" fmla="*/ 591420 h 983306"/>
                  <a:gd name="connsiteX28" fmla="*/ 475488 w 987552"/>
                  <a:gd name="connsiteY28" fmla="*/ 617546 h 983306"/>
                  <a:gd name="connsiteX29" fmla="*/ 506839 w 987552"/>
                  <a:gd name="connsiteY29" fmla="*/ 659347 h 983306"/>
                  <a:gd name="connsiteX30" fmla="*/ 527739 w 987552"/>
                  <a:gd name="connsiteY30" fmla="*/ 669798 h 983306"/>
                  <a:gd name="connsiteX31" fmla="*/ 543415 w 987552"/>
                  <a:gd name="connsiteY31" fmla="*/ 680248 h 983306"/>
                  <a:gd name="connsiteX32" fmla="*/ 574766 w 987552"/>
                  <a:gd name="connsiteY32" fmla="*/ 690698 h 983306"/>
                  <a:gd name="connsiteX33" fmla="*/ 606116 w 987552"/>
                  <a:gd name="connsiteY33" fmla="*/ 722049 h 983306"/>
                  <a:gd name="connsiteX34" fmla="*/ 627017 w 987552"/>
                  <a:gd name="connsiteY34" fmla="*/ 742950 h 983306"/>
                  <a:gd name="connsiteX35" fmla="*/ 647918 w 987552"/>
                  <a:gd name="connsiteY35" fmla="*/ 753400 h 983306"/>
                  <a:gd name="connsiteX36" fmla="*/ 679268 w 987552"/>
                  <a:gd name="connsiteY36" fmla="*/ 763850 h 983306"/>
                  <a:gd name="connsiteX37" fmla="*/ 694944 w 987552"/>
                  <a:gd name="connsiteY37" fmla="*/ 769075 h 983306"/>
                  <a:gd name="connsiteX38" fmla="*/ 710619 w 987552"/>
                  <a:gd name="connsiteY38" fmla="*/ 774300 h 983306"/>
                  <a:gd name="connsiteX39" fmla="*/ 731520 w 987552"/>
                  <a:gd name="connsiteY39" fmla="*/ 779526 h 983306"/>
                  <a:gd name="connsiteX40" fmla="*/ 773321 w 987552"/>
                  <a:gd name="connsiteY40" fmla="*/ 795201 h 983306"/>
                  <a:gd name="connsiteX41" fmla="*/ 804672 w 987552"/>
                  <a:gd name="connsiteY41" fmla="*/ 805651 h 983306"/>
                  <a:gd name="connsiteX42" fmla="*/ 820347 w 987552"/>
                  <a:gd name="connsiteY42" fmla="*/ 810876 h 983306"/>
                  <a:gd name="connsiteX43" fmla="*/ 851698 w 987552"/>
                  <a:gd name="connsiteY43" fmla="*/ 816102 h 983306"/>
                  <a:gd name="connsiteX44" fmla="*/ 877824 w 987552"/>
                  <a:gd name="connsiteY44" fmla="*/ 821327 h 983306"/>
                  <a:gd name="connsiteX45" fmla="*/ 935300 w 987552"/>
                  <a:gd name="connsiteY45" fmla="*/ 831777 h 983306"/>
                  <a:gd name="connsiteX46" fmla="*/ 961426 w 987552"/>
                  <a:gd name="connsiteY46" fmla="*/ 847452 h 983306"/>
                  <a:gd name="connsiteX47" fmla="*/ 987552 w 987552"/>
                  <a:gd name="connsiteY47" fmla="*/ 878803 h 983306"/>
                  <a:gd name="connsiteX48" fmla="*/ 982327 w 987552"/>
                  <a:gd name="connsiteY48" fmla="*/ 925830 h 983306"/>
                  <a:gd name="connsiteX49" fmla="*/ 966651 w 987552"/>
                  <a:gd name="connsiteY49" fmla="*/ 931055 h 983306"/>
                  <a:gd name="connsiteX50" fmla="*/ 830798 w 987552"/>
                  <a:gd name="connsiteY50" fmla="*/ 936280 h 983306"/>
                  <a:gd name="connsiteX51" fmla="*/ 783771 w 987552"/>
                  <a:gd name="connsiteY51" fmla="*/ 957180 h 983306"/>
                  <a:gd name="connsiteX52" fmla="*/ 741970 w 987552"/>
                  <a:gd name="connsiteY52" fmla="*/ 967631 h 983306"/>
                  <a:gd name="connsiteX53" fmla="*/ 700169 w 987552"/>
                  <a:gd name="connsiteY53" fmla="*/ 978081 h 983306"/>
                  <a:gd name="connsiteX54" fmla="*/ 543415 w 987552"/>
                  <a:gd name="connsiteY54" fmla="*/ 983306 h 983306"/>
                  <a:gd name="connsiteX55" fmla="*/ 459812 w 987552"/>
                  <a:gd name="connsiteY55" fmla="*/ 978081 h 983306"/>
                  <a:gd name="connsiteX56" fmla="*/ 423236 w 987552"/>
                  <a:gd name="connsiteY56" fmla="*/ 957180 h 983306"/>
                  <a:gd name="connsiteX57" fmla="*/ 397111 w 987552"/>
                  <a:gd name="connsiteY57" fmla="*/ 951955 h 983306"/>
                  <a:gd name="connsiteX58" fmla="*/ 381435 w 987552"/>
                  <a:gd name="connsiteY58" fmla="*/ 946730 h 983306"/>
                  <a:gd name="connsiteX59" fmla="*/ 344859 w 987552"/>
                  <a:gd name="connsiteY59" fmla="*/ 925830 h 983306"/>
                  <a:gd name="connsiteX60" fmla="*/ 323959 w 987552"/>
                  <a:gd name="connsiteY60" fmla="*/ 915379 h 983306"/>
                  <a:gd name="connsiteX61" fmla="*/ 292608 w 987552"/>
                  <a:gd name="connsiteY61" fmla="*/ 920604 h 983306"/>
                  <a:gd name="connsiteX62" fmla="*/ 282158 w 987552"/>
                  <a:gd name="connsiteY62" fmla="*/ 931055 h 983306"/>
                  <a:gd name="connsiteX63" fmla="*/ 266482 w 987552"/>
                  <a:gd name="connsiteY63" fmla="*/ 936280 h 983306"/>
                  <a:gd name="connsiteX64" fmla="*/ 120178 w 987552"/>
                  <a:gd name="connsiteY64" fmla="*/ 931055 h 983306"/>
                  <a:gd name="connsiteX65" fmla="*/ 99278 w 987552"/>
                  <a:gd name="connsiteY65" fmla="*/ 925830 h 983306"/>
                  <a:gd name="connsiteX66" fmla="*/ 47026 w 987552"/>
                  <a:gd name="connsiteY66" fmla="*/ 920604 h 983306"/>
                  <a:gd name="connsiteX67" fmla="*/ 31351 w 987552"/>
                  <a:gd name="connsiteY67" fmla="*/ 910154 h 983306"/>
                  <a:gd name="connsiteX68" fmla="*/ 10450 w 987552"/>
                  <a:gd name="connsiteY68" fmla="*/ 904929 h 983306"/>
                  <a:gd name="connsiteX69" fmla="*/ 0 w 987552"/>
                  <a:gd name="connsiteY69" fmla="*/ 889254 h 983306"/>
                  <a:gd name="connsiteX70" fmla="*/ 5225 w 987552"/>
                  <a:gd name="connsiteY70" fmla="*/ 852678 h 983306"/>
                  <a:gd name="connsiteX71" fmla="*/ 10450 w 987552"/>
                  <a:gd name="connsiteY71" fmla="*/ 789976 h 983306"/>
                  <a:gd name="connsiteX72" fmla="*/ 20900 w 987552"/>
                  <a:gd name="connsiteY72" fmla="*/ 769075 h 983306"/>
                  <a:gd name="connsiteX73" fmla="*/ 36576 w 987552"/>
                  <a:gd name="connsiteY73" fmla="*/ 722049 h 983306"/>
                  <a:gd name="connsiteX74" fmla="*/ 41801 w 987552"/>
                  <a:gd name="connsiteY74" fmla="*/ 706374 h 983306"/>
                  <a:gd name="connsiteX75" fmla="*/ 57476 w 987552"/>
                  <a:gd name="connsiteY75" fmla="*/ 643672 h 983306"/>
                  <a:gd name="connsiteX76" fmla="*/ 73152 w 987552"/>
                  <a:gd name="connsiteY76" fmla="*/ 633222 h 983306"/>
                  <a:gd name="connsiteX77" fmla="*/ 78377 w 987552"/>
                  <a:gd name="connsiteY77" fmla="*/ 575745 h 983306"/>
                  <a:gd name="connsiteX78" fmla="*/ 73152 w 987552"/>
                  <a:gd name="connsiteY78" fmla="*/ 450342 h 983306"/>
                  <a:gd name="connsiteX79" fmla="*/ 62702 w 987552"/>
                  <a:gd name="connsiteY79" fmla="*/ 418991 h 983306"/>
                  <a:gd name="connsiteX80" fmla="*/ 83602 w 987552"/>
                  <a:gd name="connsiteY80" fmla="*/ 377190 h 983306"/>
                  <a:gd name="connsiteX81" fmla="*/ 88827 w 987552"/>
                  <a:gd name="connsiteY81" fmla="*/ 361514 h 983306"/>
                  <a:gd name="connsiteX82" fmla="*/ 99278 w 987552"/>
                  <a:gd name="connsiteY82" fmla="*/ 345839 h 983306"/>
                  <a:gd name="connsiteX83" fmla="*/ 120178 w 987552"/>
                  <a:gd name="connsiteY83" fmla="*/ 304038 h 983306"/>
                  <a:gd name="connsiteX84" fmla="*/ 125403 w 987552"/>
                  <a:gd name="connsiteY84" fmla="*/ 288362 h 983306"/>
                  <a:gd name="connsiteX85" fmla="*/ 135854 w 987552"/>
                  <a:gd name="connsiteY85" fmla="*/ 251786 h 983306"/>
                  <a:gd name="connsiteX86" fmla="*/ 156754 w 987552"/>
                  <a:gd name="connsiteY86" fmla="*/ 225660 h 983306"/>
                  <a:gd name="connsiteX87" fmla="*/ 172430 w 987552"/>
                  <a:gd name="connsiteY87" fmla="*/ 194310 h 983306"/>
                  <a:gd name="connsiteX88" fmla="*/ 182880 w 987552"/>
                  <a:gd name="connsiteY88" fmla="*/ 95032 h 983306"/>
                  <a:gd name="connsiteX89" fmla="*/ 193330 w 987552"/>
                  <a:gd name="connsiteY89" fmla="*/ 79356 h 983306"/>
                  <a:gd name="connsiteX90" fmla="*/ 219456 w 987552"/>
                  <a:gd name="connsiteY90" fmla="*/ 21880 h 983306"/>
                  <a:gd name="connsiteX91" fmla="*/ 224681 w 987552"/>
                  <a:gd name="connsiteY91" fmla="*/ 979 h 983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987552" h="983306">
                    <a:moveTo>
                      <a:pt x="224681" y="979"/>
                    </a:moveTo>
                    <a:cubicBezTo>
                      <a:pt x="229906" y="-1634"/>
                      <a:pt x="243417" y="1278"/>
                      <a:pt x="250807" y="6204"/>
                    </a:cubicBezTo>
                    <a:cubicBezTo>
                      <a:pt x="265153" y="15768"/>
                      <a:pt x="273037" y="33215"/>
                      <a:pt x="287383" y="42780"/>
                    </a:cubicBezTo>
                    <a:cubicBezTo>
                      <a:pt x="292608" y="46264"/>
                      <a:pt x="298234" y="49211"/>
                      <a:pt x="303058" y="53231"/>
                    </a:cubicBezTo>
                    <a:cubicBezTo>
                      <a:pt x="308735" y="57962"/>
                      <a:pt x="313211" y="63997"/>
                      <a:pt x="318734" y="68906"/>
                    </a:cubicBezTo>
                    <a:cubicBezTo>
                      <a:pt x="328901" y="77943"/>
                      <a:pt x="339202" y="86870"/>
                      <a:pt x="350084" y="95032"/>
                    </a:cubicBezTo>
                    <a:cubicBezTo>
                      <a:pt x="360132" y="102568"/>
                      <a:pt x="370201" y="110315"/>
                      <a:pt x="381435" y="115932"/>
                    </a:cubicBezTo>
                    <a:lnTo>
                      <a:pt x="423236" y="136833"/>
                    </a:lnTo>
                    <a:lnTo>
                      <a:pt x="444137" y="178634"/>
                    </a:lnTo>
                    <a:cubicBezTo>
                      <a:pt x="447620" y="185601"/>
                      <a:pt x="449079" y="194027"/>
                      <a:pt x="454587" y="199535"/>
                    </a:cubicBezTo>
                    <a:cubicBezTo>
                      <a:pt x="479813" y="224758"/>
                      <a:pt x="449133" y="192715"/>
                      <a:pt x="475488" y="225660"/>
                    </a:cubicBezTo>
                    <a:cubicBezTo>
                      <a:pt x="478565" y="229507"/>
                      <a:pt x="482861" y="232264"/>
                      <a:pt x="485938" y="236111"/>
                    </a:cubicBezTo>
                    <a:cubicBezTo>
                      <a:pt x="489861" y="241015"/>
                      <a:pt x="492301" y="247018"/>
                      <a:pt x="496388" y="251786"/>
                    </a:cubicBezTo>
                    <a:cubicBezTo>
                      <a:pt x="502800" y="259267"/>
                      <a:pt x="511824" y="264489"/>
                      <a:pt x="517289" y="272687"/>
                    </a:cubicBezTo>
                    <a:cubicBezTo>
                      <a:pt x="520772" y="277912"/>
                      <a:pt x="524623" y="282910"/>
                      <a:pt x="527739" y="288362"/>
                    </a:cubicBezTo>
                    <a:cubicBezTo>
                      <a:pt x="531604" y="295125"/>
                      <a:pt x="533203" y="303279"/>
                      <a:pt x="538190" y="309263"/>
                    </a:cubicBezTo>
                    <a:cubicBezTo>
                      <a:pt x="542210" y="314087"/>
                      <a:pt x="548640" y="316230"/>
                      <a:pt x="553865" y="319713"/>
                    </a:cubicBezTo>
                    <a:cubicBezTo>
                      <a:pt x="575398" y="352012"/>
                      <a:pt x="551490" y="320505"/>
                      <a:pt x="579991" y="345839"/>
                    </a:cubicBezTo>
                    <a:cubicBezTo>
                      <a:pt x="591037" y="355658"/>
                      <a:pt x="611342" y="377190"/>
                      <a:pt x="611342" y="377190"/>
                    </a:cubicBezTo>
                    <a:cubicBezTo>
                      <a:pt x="613084" y="382415"/>
                      <a:pt x="616567" y="387357"/>
                      <a:pt x="616567" y="392865"/>
                    </a:cubicBezTo>
                    <a:cubicBezTo>
                      <a:pt x="616567" y="394610"/>
                      <a:pt x="608582" y="425743"/>
                      <a:pt x="606116" y="429441"/>
                    </a:cubicBezTo>
                    <a:cubicBezTo>
                      <a:pt x="602017" y="435589"/>
                      <a:pt x="595666" y="439891"/>
                      <a:pt x="590441" y="445116"/>
                    </a:cubicBezTo>
                    <a:cubicBezTo>
                      <a:pt x="583796" y="465054"/>
                      <a:pt x="586413" y="462710"/>
                      <a:pt x="569540" y="481692"/>
                    </a:cubicBezTo>
                    <a:cubicBezTo>
                      <a:pt x="561358" y="490897"/>
                      <a:pt x="550247" y="497571"/>
                      <a:pt x="543415" y="507818"/>
                    </a:cubicBezTo>
                    <a:cubicBezTo>
                      <a:pt x="528133" y="530740"/>
                      <a:pt x="537988" y="519726"/>
                      <a:pt x="512064" y="539169"/>
                    </a:cubicBezTo>
                    <a:cubicBezTo>
                      <a:pt x="510322" y="544394"/>
                      <a:pt x="509673" y="550121"/>
                      <a:pt x="506839" y="554844"/>
                    </a:cubicBezTo>
                    <a:cubicBezTo>
                      <a:pt x="501875" y="563117"/>
                      <a:pt x="487833" y="570998"/>
                      <a:pt x="480713" y="575745"/>
                    </a:cubicBezTo>
                    <a:cubicBezTo>
                      <a:pt x="477230" y="580970"/>
                      <a:pt x="471042" y="585189"/>
                      <a:pt x="470263" y="591420"/>
                    </a:cubicBezTo>
                    <a:cubicBezTo>
                      <a:pt x="469161" y="600233"/>
                      <a:pt x="471813" y="609461"/>
                      <a:pt x="475488" y="617546"/>
                    </a:cubicBezTo>
                    <a:cubicBezTo>
                      <a:pt x="477621" y="622239"/>
                      <a:pt x="495940" y="652081"/>
                      <a:pt x="506839" y="659347"/>
                    </a:cubicBezTo>
                    <a:cubicBezTo>
                      <a:pt x="513320" y="663668"/>
                      <a:pt x="520976" y="665933"/>
                      <a:pt x="527739" y="669798"/>
                    </a:cubicBezTo>
                    <a:cubicBezTo>
                      <a:pt x="533191" y="672914"/>
                      <a:pt x="537676" y="677698"/>
                      <a:pt x="543415" y="680248"/>
                    </a:cubicBezTo>
                    <a:cubicBezTo>
                      <a:pt x="553481" y="684722"/>
                      <a:pt x="574766" y="690698"/>
                      <a:pt x="574766" y="690698"/>
                    </a:cubicBezTo>
                    <a:cubicBezTo>
                      <a:pt x="606922" y="733575"/>
                      <a:pt x="574028" y="694545"/>
                      <a:pt x="606116" y="722049"/>
                    </a:cubicBezTo>
                    <a:cubicBezTo>
                      <a:pt x="613597" y="728461"/>
                      <a:pt x="618204" y="738544"/>
                      <a:pt x="627017" y="742950"/>
                    </a:cubicBezTo>
                    <a:cubicBezTo>
                      <a:pt x="633984" y="746433"/>
                      <a:pt x="640686" y="750507"/>
                      <a:pt x="647918" y="753400"/>
                    </a:cubicBezTo>
                    <a:cubicBezTo>
                      <a:pt x="658145" y="757491"/>
                      <a:pt x="668818" y="760367"/>
                      <a:pt x="679268" y="763850"/>
                    </a:cubicBezTo>
                    <a:lnTo>
                      <a:pt x="694944" y="769075"/>
                    </a:lnTo>
                    <a:cubicBezTo>
                      <a:pt x="700169" y="770817"/>
                      <a:pt x="705276" y="772964"/>
                      <a:pt x="710619" y="774300"/>
                    </a:cubicBezTo>
                    <a:cubicBezTo>
                      <a:pt x="717586" y="776042"/>
                      <a:pt x="724615" y="777553"/>
                      <a:pt x="731520" y="779526"/>
                    </a:cubicBezTo>
                    <a:cubicBezTo>
                      <a:pt x="749640" y="784703"/>
                      <a:pt x="753072" y="787838"/>
                      <a:pt x="773321" y="795201"/>
                    </a:cubicBezTo>
                    <a:cubicBezTo>
                      <a:pt x="783673" y="798965"/>
                      <a:pt x="794222" y="802168"/>
                      <a:pt x="804672" y="805651"/>
                    </a:cubicBezTo>
                    <a:cubicBezTo>
                      <a:pt x="809897" y="807393"/>
                      <a:pt x="814914" y="809970"/>
                      <a:pt x="820347" y="810876"/>
                    </a:cubicBezTo>
                    <a:lnTo>
                      <a:pt x="851698" y="816102"/>
                    </a:lnTo>
                    <a:cubicBezTo>
                      <a:pt x="860436" y="817691"/>
                      <a:pt x="869064" y="819867"/>
                      <a:pt x="877824" y="821327"/>
                    </a:cubicBezTo>
                    <a:cubicBezTo>
                      <a:pt x="933989" y="830687"/>
                      <a:pt x="895175" y="821746"/>
                      <a:pt x="935300" y="831777"/>
                    </a:cubicBezTo>
                    <a:cubicBezTo>
                      <a:pt x="967853" y="864327"/>
                      <a:pt x="920722" y="820315"/>
                      <a:pt x="961426" y="847452"/>
                    </a:cubicBezTo>
                    <a:cubicBezTo>
                      <a:pt x="973496" y="855499"/>
                      <a:pt x="979841" y="867236"/>
                      <a:pt x="987552" y="878803"/>
                    </a:cubicBezTo>
                    <a:cubicBezTo>
                      <a:pt x="985810" y="894479"/>
                      <a:pt x="988185" y="911186"/>
                      <a:pt x="982327" y="925830"/>
                    </a:cubicBezTo>
                    <a:cubicBezTo>
                      <a:pt x="980281" y="930944"/>
                      <a:pt x="972146" y="930676"/>
                      <a:pt x="966651" y="931055"/>
                    </a:cubicBezTo>
                    <a:cubicBezTo>
                      <a:pt x="921441" y="934173"/>
                      <a:pt x="876082" y="934538"/>
                      <a:pt x="830798" y="936280"/>
                    </a:cubicBezTo>
                    <a:cubicBezTo>
                      <a:pt x="749937" y="963233"/>
                      <a:pt x="833442" y="932344"/>
                      <a:pt x="783771" y="957180"/>
                    </a:cubicBezTo>
                    <a:cubicBezTo>
                      <a:pt x="771821" y="963155"/>
                      <a:pt x="753904" y="964648"/>
                      <a:pt x="741970" y="967631"/>
                    </a:cubicBezTo>
                    <a:cubicBezTo>
                      <a:pt x="721937" y="972639"/>
                      <a:pt x="725137" y="976654"/>
                      <a:pt x="700169" y="978081"/>
                    </a:cubicBezTo>
                    <a:cubicBezTo>
                      <a:pt x="647974" y="981064"/>
                      <a:pt x="595666" y="981564"/>
                      <a:pt x="543415" y="983306"/>
                    </a:cubicBezTo>
                    <a:cubicBezTo>
                      <a:pt x="515547" y="981564"/>
                      <a:pt x="487581" y="981004"/>
                      <a:pt x="459812" y="978081"/>
                    </a:cubicBezTo>
                    <a:cubicBezTo>
                      <a:pt x="437553" y="975738"/>
                      <a:pt x="445890" y="967249"/>
                      <a:pt x="423236" y="957180"/>
                    </a:cubicBezTo>
                    <a:cubicBezTo>
                      <a:pt x="415121" y="953573"/>
                      <a:pt x="405727" y="954109"/>
                      <a:pt x="397111" y="951955"/>
                    </a:cubicBezTo>
                    <a:cubicBezTo>
                      <a:pt x="391767" y="950619"/>
                      <a:pt x="386498" y="948900"/>
                      <a:pt x="381435" y="946730"/>
                    </a:cubicBezTo>
                    <a:cubicBezTo>
                      <a:pt x="349869" y="933202"/>
                      <a:pt x="371087" y="940818"/>
                      <a:pt x="344859" y="925830"/>
                    </a:cubicBezTo>
                    <a:cubicBezTo>
                      <a:pt x="338096" y="921965"/>
                      <a:pt x="330926" y="918863"/>
                      <a:pt x="323959" y="915379"/>
                    </a:cubicBezTo>
                    <a:cubicBezTo>
                      <a:pt x="313509" y="917121"/>
                      <a:pt x="302528" y="916884"/>
                      <a:pt x="292608" y="920604"/>
                    </a:cubicBezTo>
                    <a:cubicBezTo>
                      <a:pt x="287995" y="922334"/>
                      <a:pt x="286382" y="928520"/>
                      <a:pt x="282158" y="931055"/>
                    </a:cubicBezTo>
                    <a:cubicBezTo>
                      <a:pt x="277435" y="933889"/>
                      <a:pt x="271707" y="934538"/>
                      <a:pt x="266482" y="936280"/>
                    </a:cubicBezTo>
                    <a:cubicBezTo>
                      <a:pt x="217714" y="934538"/>
                      <a:pt x="168882" y="934099"/>
                      <a:pt x="120178" y="931055"/>
                    </a:cubicBezTo>
                    <a:cubicBezTo>
                      <a:pt x="113011" y="930607"/>
                      <a:pt x="106387" y="926846"/>
                      <a:pt x="99278" y="925830"/>
                    </a:cubicBezTo>
                    <a:cubicBezTo>
                      <a:pt x="81950" y="923354"/>
                      <a:pt x="64443" y="922346"/>
                      <a:pt x="47026" y="920604"/>
                    </a:cubicBezTo>
                    <a:cubicBezTo>
                      <a:pt x="41801" y="917121"/>
                      <a:pt x="37123" y="912628"/>
                      <a:pt x="31351" y="910154"/>
                    </a:cubicBezTo>
                    <a:cubicBezTo>
                      <a:pt x="24750" y="907325"/>
                      <a:pt x="16425" y="908912"/>
                      <a:pt x="10450" y="904929"/>
                    </a:cubicBezTo>
                    <a:cubicBezTo>
                      <a:pt x="5225" y="901446"/>
                      <a:pt x="3483" y="894479"/>
                      <a:pt x="0" y="889254"/>
                    </a:cubicBezTo>
                    <a:cubicBezTo>
                      <a:pt x="1742" y="877062"/>
                      <a:pt x="3936" y="864926"/>
                      <a:pt x="5225" y="852678"/>
                    </a:cubicBezTo>
                    <a:cubicBezTo>
                      <a:pt x="7420" y="831820"/>
                      <a:pt x="6585" y="810590"/>
                      <a:pt x="10450" y="789976"/>
                    </a:cubicBezTo>
                    <a:cubicBezTo>
                      <a:pt x="11885" y="782320"/>
                      <a:pt x="18007" y="776307"/>
                      <a:pt x="20900" y="769075"/>
                    </a:cubicBezTo>
                    <a:cubicBezTo>
                      <a:pt x="20905" y="769063"/>
                      <a:pt x="33961" y="729893"/>
                      <a:pt x="36576" y="722049"/>
                    </a:cubicBezTo>
                    <a:lnTo>
                      <a:pt x="41801" y="706374"/>
                    </a:lnTo>
                    <a:cubicBezTo>
                      <a:pt x="44706" y="680231"/>
                      <a:pt x="39477" y="661670"/>
                      <a:pt x="57476" y="643672"/>
                    </a:cubicBezTo>
                    <a:cubicBezTo>
                      <a:pt x="61917" y="639231"/>
                      <a:pt x="67927" y="636705"/>
                      <a:pt x="73152" y="633222"/>
                    </a:cubicBezTo>
                    <a:cubicBezTo>
                      <a:pt x="74894" y="614063"/>
                      <a:pt x="76129" y="594851"/>
                      <a:pt x="78377" y="575745"/>
                    </a:cubicBezTo>
                    <a:cubicBezTo>
                      <a:pt x="84488" y="523798"/>
                      <a:pt x="97573" y="523606"/>
                      <a:pt x="73152" y="450342"/>
                    </a:cubicBezTo>
                    <a:lnTo>
                      <a:pt x="62702" y="418991"/>
                    </a:lnTo>
                    <a:cubicBezTo>
                      <a:pt x="74034" y="350999"/>
                      <a:pt x="56104" y="411564"/>
                      <a:pt x="83602" y="377190"/>
                    </a:cubicBezTo>
                    <a:cubicBezTo>
                      <a:pt x="87043" y="372889"/>
                      <a:pt x="86364" y="366440"/>
                      <a:pt x="88827" y="361514"/>
                    </a:cubicBezTo>
                    <a:cubicBezTo>
                      <a:pt x="91636" y="355897"/>
                      <a:pt x="96470" y="351456"/>
                      <a:pt x="99278" y="345839"/>
                    </a:cubicBezTo>
                    <a:cubicBezTo>
                      <a:pt x="124847" y="294702"/>
                      <a:pt x="95964" y="340359"/>
                      <a:pt x="120178" y="304038"/>
                    </a:cubicBezTo>
                    <a:cubicBezTo>
                      <a:pt x="121920" y="298813"/>
                      <a:pt x="123890" y="293658"/>
                      <a:pt x="125403" y="288362"/>
                    </a:cubicBezTo>
                    <a:cubicBezTo>
                      <a:pt x="127637" y="280544"/>
                      <a:pt x="131676" y="260142"/>
                      <a:pt x="135854" y="251786"/>
                    </a:cubicBezTo>
                    <a:cubicBezTo>
                      <a:pt x="146575" y="230346"/>
                      <a:pt x="143795" y="241859"/>
                      <a:pt x="156754" y="225660"/>
                    </a:cubicBezTo>
                    <a:cubicBezTo>
                      <a:pt x="168330" y="211190"/>
                      <a:pt x="166910" y="210866"/>
                      <a:pt x="172430" y="194310"/>
                    </a:cubicBezTo>
                    <a:cubicBezTo>
                      <a:pt x="172910" y="186637"/>
                      <a:pt x="169829" y="121135"/>
                      <a:pt x="182880" y="95032"/>
                    </a:cubicBezTo>
                    <a:cubicBezTo>
                      <a:pt x="185688" y="89415"/>
                      <a:pt x="189847" y="84581"/>
                      <a:pt x="193330" y="79356"/>
                    </a:cubicBezTo>
                    <a:cubicBezTo>
                      <a:pt x="201018" y="40914"/>
                      <a:pt x="193628" y="60622"/>
                      <a:pt x="219456" y="21880"/>
                    </a:cubicBezTo>
                    <a:cubicBezTo>
                      <a:pt x="230873" y="4755"/>
                      <a:pt x="219456" y="3592"/>
                      <a:pt x="224681" y="979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itchFamily="34" charset="0"/>
                </a:endParaRPr>
              </a:p>
            </p:txBody>
          </p:sp>
          <p:sp>
            <p:nvSpPr>
              <p:cNvPr id="45" name="Полилиния: фигура 44">
                <a:extLst>
                  <a:ext uri="{FF2B5EF4-FFF2-40B4-BE49-F238E27FC236}">
                    <a16:creationId xmlns="" xmlns:a16="http://schemas.microsoft.com/office/drawing/2014/main" id="{99EED5F0-C409-ED3E-1F73-EBA234FA33E9}"/>
                  </a:ext>
                </a:extLst>
              </p:cNvPr>
              <p:cNvSpPr/>
              <p:nvPr/>
            </p:nvSpPr>
            <p:spPr bwMode="auto">
              <a:xfrm>
                <a:off x="954258" y="5411891"/>
                <a:ext cx="984070" cy="868951"/>
              </a:xfrm>
              <a:custGeom>
                <a:avLst/>
                <a:gdLst>
                  <a:gd name="connsiteX0" fmla="*/ 782 w 984070"/>
                  <a:gd name="connsiteY0" fmla="*/ 3389 h 868951"/>
                  <a:gd name="connsiteX1" fmla="*/ 31262 w 984070"/>
                  <a:gd name="connsiteY1" fmla="*/ 8469 h 868951"/>
                  <a:gd name="connsiteX2" fmla="*/ 61742 w 984070"/>
                  <a:gd name="connsiteY2" fmla="*/ 28789 h 868951"/>
                  <a:gd name="connsiteX3" fmla="*/ 92222 w 984070"/>
                  <a:gd name="connsiteY3" fmla="*/ 54189 h 868951"/>
                  <a:gd name="connsiteX4" fmla="*/ 107462 w 984070"/>
                  <a:gd name="connsiteY4" fmla="*/ 59269 h 868951"/>
                  <a:gd name="connsiteX5" fmla="*/ 122702 w 984070"/>
                  <a:gd name="connsiteY5" fmla="*/ 69429 h 868951"/>
                  <a:gd name="connsiteX6" fmla="*/ 143022 w 984070"/>
                  <a:gd name="connsiteY6" fmla="*/ 79589 h 868951"/>
                  <a:gd name="connsiteX7" fmla="*/ 158262 w 984070"/>
                  <a:gd name="connsiteY7" fmla="*/ 89749 h 868951"/>
                  <a:gd name="connsiteX8" fmla="*/ 183662 w 984070"/>
                  <a:gd name="connsiteY8" fmla="*/ 99909 h 868951"/>
                  <a:gd name="connsiteX9" fmla="*/ 203982 w 984070"/>
                  <a:gd name="connsiteY9" fmla="*/ 110069 h 868951"/>
                  <a:gd name="connsiteX10" fmla="*/ 219222 w 984070"/>
                  <a:gd name="connsiteY10" fmla="*/ 115149 h 868951"/>
                  <a:gd name="connsiteX11" fmla="*/ 239542 w 984070"/>
                  <a:gd name="connsiteY11" fmla="*/ 125309 h 868951"/>
                  <a:gd name="connsiteX12" fmla="*/ 254782 w 984070"/>
                  <a:gd name="connsiteY12" fmla="*/ 135469 h 868951"/>
                  <a:gd name="connsiteX13" fmla="*/ 275102 w 984070"/>
                  <a:gd name="connsiteY13" fmla="*/ 140549 h 868951"/>
                  <a:gd name="connsiteX14" fmla="*/ 290342 w 984070"/>
                  <a:gd name="connsiteY14" fmla="*/ 150709 h 868951"/>
                  <a:gd name="connsiteX15" fmla="*/ 320822 w 984070"/>
                  <a:gd name="connsiteY15" fmla="*/ 160869 h 868951"/>
                  <a:gd name="connsiteX16" fmla="*/ 346222 w 984070"/>
                  <a:gd name="connsiteY16" fmla="*/ 176109 h 868951"/>
                  <a:gd name="connsiteX17" fmla="*/ 376702 w 984070"/>
                  <a:gd name="connsiteY17" fmla="*/ 196429 h 868951"/>
                  <a:gd name="connsiteX18" fmla="*/ 391942 w 984070"/>
                  <a:gd name="connsiteY18" fmla="*/ 206589 h 868951"/>
                  <a:gd name="connsiteX19" fmla="*/ 437662 w 984070"/>
                  <a:gd name="connsiteY19" fmla="*/ 247229 h 868951"/>
                  <a:gd name="connsiteX20" fmla="*/ 447822 w 984070"/>
                  <a:gd name="connsiteY20" fmla="*/ 303109 h 868951"/>
                  <a:gd name="connsiteX21" fmla="*/ 452902 w 984070"/>
                  <a:gd name="connsiteY21" fmla="*/ 318349 h 868951"/>
                  <a:gd name="connsiteX22" fmla="*/ 447822 w 984070"/>
                  <a:gd name="connsiteY22" fmla="*/ 409789 h 868951"/>
                  <a:gd name="connsiteX23" fmla="*/ 463062 w 984070"/>
                  <a:gd name="connsiteY23" fmla="*/ 445349 h 868951"/>
                  <a:gd name="connsiteX24" fmla="*/ 473222 w 984070"/>
                  <a:gd name="connsiteY24" fmla="*/ 480909 h 868951"/>
                  <a:gd name="connsiteX25" fmla="*/ 478302 w 984070"/>
                  <a:gd name="connsiteY25" fmla="*/ 552029 h 868951"/>
                  <a:gd name="connsiteX26" fmla="*/ 513862 w 984070"/>
                  <a:gd name="connsiteY26" fmla="*/ 577429 h 868951"/>
                  <a:gd name="connsiteX27" fmla="*/ 529102 w 984070"/>
                  <a:gd name="connsiteY27" fmla="*/ 587589 h 868951"/>
                  <a:gd name="connsiteX28" fmla="*/ 544342 w 984070"/>
                  <a:gd name="connsiteY28" fmla="*/ 592669 h 868951"/>
                  <a:gd name="connsiteX29" fmla="*/ 564662 w 984070"/>
                  <a:gd name="connsiteY29" fmla="*/ 602829 h 868951"/>
                  <a:gd name="connsiteX30" fmla="*/ 579902 w 984070"/>
                  <a:gd name="connsiteY30" fmla="*/ 607909 h 868951"/>
                  <a:gd name="connsiteX31" fmla="*/ 600222 w 984070"/>
                  <a:gd name="connsiteY31" fmla="*/ 618069 h 868951"/>
                  <a:gd name="connsiteX32" fmla="*/ 635782 w 984070"/>
                  <a:gd name="connsiteY32" fmla="*/ 633309 h 868951"/>
                  <a:gd name="connsiteX33" fmla="*/ 651022 w 984070"/>
                  <a:gd name="connsiteY33" fmla="*/ 643469 h 868951"/>
                  <a:gd name="connsiteX34" fmla="*/ 666262 w 984070"/>
                  <a:gd name="connsiteY34" fmla="*/ 648549 h 868951"/>
                  <a:gd name="connsiteX35" fmla="*/ 701822 w 984070"/>
                  <a:gd name="connsiteY35" fmla="*/ 668869 h 868951"/>
                  <a:gd name="connsiteX36" fmla="*/ 717062 w 984070"/>
                  <a:gd name="connsiteY36" fmla="*/ 673949 h 868951"/>
                  <a:gd name="connsiteX37" fmla="*/ 778022 w 984070"/>
                  <a:gd name="connsiteY37" fmla="*/ 704429 h 868951"/>
                  <a:gd name="connsiteX38" fmla="*/ 803422 w 984070"/>
                  <a:gd name="connsiteY38" fmla="*/ 714589 h 868951"/>
                  <a:gd name="connsiteX39" fmla="*/ 818662 w 984070"/>
                  <a:gd name="connsiteY39" fmla="*/ 719669 h 868951"/>
                  <a:gd name="connsiteX40" fmla="*/ 879622 w 984070"/>
                  <a:gd name="connsiteY40" fmla="*/ 724749 h 868951"/>
                  <a:gd name="connsiteX41" fmla="*/ 910102 w 984070"/>
                  <a:gd name="connsiteY41" fmla="*/ 734909 h 868951"/>
                  <a:gd name="connsiteX42" fmla="*/ 925342 w 984070"/>
                  <a:gd name="connsiteY42" fmla="*/ 739989 h 868951"/>
                  <a:gd name="connsiteX43" fmla="*/ 965982 w 984070"/>
                  <a:gd name="connsiteY43" fmla="*/ 750149 h 868951"/>
                  <a:gd name="connsiteX44" fmla="*/ 981222 w 984070"/>
                  <a:gd name="connsiteY44" fmla="*/ 760309 h 868951"/>
                  <a:gd name="connsiteX45" fmla="*/ 874542 w 984070"/>
                  <a:gd name="connsiteY45" fmla="*/ 826349 h 868951"/>
                  <a:gd name="connsiteX46" fmla="*/ 859302 w 984070"/>
                  <a:gd name="connsiteY46" fmla="*/ 831429 h 868951"/>
                  <a:gd name="connsiteX47" fmla="*/ 844062 w 984070"/>
                  <a:gd name="connsiteY47" fmla="*/ 841589 h 868951"/>
                  <a:gd name="connsiteX48" fmla="*/ 818662 w 984070"/>
                  <a:gd name="connsiteY48" fmla="*/ 846669 h 868951"/>
                  <a:gd name="connsiteX49" fmla="*/ 706902 w 984070"/>
                  <a:gd name="connsiteY49" fmla="*/ 856829 h 868951"/>
                  <a:gd name="connsiteX50" fmla="*/ 691662 w 984070"/>
                  <a:gd name="connsiteY50" fmla="*/ 861909 h 868951"/>
                  <a:gd name="connsiteX51" fmla="*/ 534182 w 984070"/>
                  <a:gd name="connsiteY51" fmla="*/ 861909 h 868951"/>
                  <a:gd name="connsiteX52" fmla="*/ 493542 w 984070"/>
                  <a:gd name="connsiteY52" fmla="*/ 851749 h 868951"/>
                  <a:gd name="connsiteX53" fmla="*/ 468142 w 984070"/>
                  <a:gd name="connsiteY53" fmla="*/ 836509 h 868951"/>
                  <a:gd name="connsiteX54" fmla="*/ 437662 w 984070"/>
                  <a:gd name="connsiteY54" fmla="*/ 826349 h 868951"/>
                  <a:gd name="connsiteX55" fmla="*/ 391942 w 984070"/>
                  <a:gd name="connsiteY55" fmla="*/ 816189 h 868951"/>
                  <a:gd name="connsiteX56" fmla="*/ 336062 w 984070"/>
                  <a:gd name="connsiteY56" fmla="*/ 821269 h 868951"/>
                  <a:gd name="connsiteX57" fmla="*/ 330982 w 984070"/>
                  <a:gd name="connsiteY57" fmla="*/ 836509 h 868951"/>
                  <a:gd name="connsiteX58" fmla="*/ 300502 w 984070"/>
                  <a:gd name="connsiteY58" fmla="*/ 846669 h 868951"/>
                  <a:gd name="connsiteX59" fmla="*/ 107462 w 984070"/>
                  <a:gd name="connsiteY59" fmla="*/ 841589 h 868951"/>
                  <a:gd name="connsiteX60" fmla="*/ 87142 w 984070"/>
                  <a:gd name="connsiteY60" fmla="*/ 836509 h 868951"/>
                  <a:gd name="connsiteX61" fmla="*/ 71902 w 984070"/>
                  <a:gd name="connsiteY61" fmla="*/ 826349 h 868951"/>
                  <a:gd name="connsiteX62" fmla="*/ 36342 w 984070"/>
                  <a:gd name="connsiteY62" fmla="*/ 800949 h 868951"/>
                  <a:gd name="connsiteX63" fmla="*/ 46502 w 984070"/>
                  <a:gd name="connsiteY63" fmla="*/ 709509 h 868951"/>
                  <a:gd name="connsiteX64" fmla="*/ 36342 w 984070"/>
                  <a:gd name="connsiteY64" fmla="*/ 567269 h 868951"/>
                  <a:gd name="connsiteX65" fmla="*/ 41422 w 984070"/>
                  <a:gd name="connsiteY65" fmla="*/ 536789 h 868951"/>
                  <a:gd name="connsiteX66" fmla="*/ 46502 w 984070"/>
                  <a:gd name="connsiteY66" fmla="*/ 516469 h 868951"/>
                  <a:gd name="connsiteX67" fmla="*/ 61742 w 984070"/>
                  <a:gd name="connsiteY67" fmla="*/ 445349 h 868951"/>
                  <a:gd name="connsiteX68" fmla="*/ 51582 w 984070"/>
                  <a:gd name="connsiteY68" fmla="*/ 358989 h 868951"/>
                  <a:gd name="connsiteX69" fmla="*/ 41422 w 984070"/>
                  <a:gd name="connsiteY69" fmla="*/ 328509 h 868951"/>
                  <a:gd name="connsiteX70" fmla="*/ 31262 w 984070"/>
                  <a:gd name="connsiteY70" fmla="*/ 201509 h 868951"/>
                  <a:gd name="connsiteX71" fmla="*/ 21102 w 984070"/>
                  <a:gd name="connsiteY71" fmla="*/ 181189 h 868951"/>
                  <a:gd name="connsiteX72" fmla="*/ 16022 w 984070"/>
                  <a:gd name="connsiteY72" fmla="*/ 150709 h 868951"/>
                  <a:gd name="connsiteX73" fmla="*/ 5862 w 984070"/>
                  <a:gd name="connsiteY73" fmla="*/ 135469 h 868951"/>
                  <a:gd name="connsiteX74" fmla="*/ 782 w 984070"/>
                  <a:gd name="connsiteY74" fmla="*/ 120229 h 868951"/>
                  <a:gd name="connsiteX75" fmla="*/ 5862 w 984070"/>
                  <a:gd name="connsiteY75" fmla="*/ 59269 h 868951"/>
                  <a:gd name="connsiteX76" fmla="*/ 782 w 984070"/>
                  <a:gd name="connsiteY76" fmla="*/ 3389 h 8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84070" h="868951">
                    <a:moveTo>
                      <a:pt x="782" y="3389"/>
                    </a:moveTo>
                    <a:cubicBezTo>
                      <a:pt x="5015" y="-5078"/>
                      <a:pt x="21754" y="4507"/>
                      <a:pt x="31262" y="8469"/>
                    </a:cubicBezTo>
                    <a:cubicBezTo>
                      <a:pt x="42534" y="13165"/>
                      <a:pt x="53108" y="20155"/>
                      <a:pt x="61742" y="28789"/>
                    </a:cubicBezTo>
                    <a:cubicBezTo>
                      <a:pt x="72977" y="40024"/>
                      <a:pt x="78077" y="47116"/>
                      <a:pt x="92222" y="54189"/>
                    </a:cubicBezTo>
                    <a:cubicBezTo>
                      <a:pt x="97011" y="56584"/>
                      <a:pt x="102673" y="56874"/>
                      <a:pt x="107462" y="59269"/>
                    </a:cubicBezTo>
                    <a:cubicBezTo>
                      <a:pt x="112923" y="61999"/>
                      <a:pt x="117401" y="66400"/>
                      <a:pt x="122702" y="69429"/>
                    </a:cubicBezTo>
                    <a:cubicBezTo>
                      <a:pt x="129277" y="73186"/>
                      <a:pt x="136447" y="75832"/>
                      <a:pt x="143022" y="79589"/>
                    </a:cubicBezTo>
                    <a:cubicBezTo>
                      <a:pt x="148323" y="82618"/>
                      <a:pt x="152801" y="87019"/>
                      <a:pt x="158262" y="89749"/>
                    </a:cubicBezTo>
                    <a:cubicBezTo>
                      <a:pt x="166418" y="93827"/>
                      <a:pt x="175329" y="96205"/>
                      <a:pt x="183662" y="99909"/>
                    </a:cubicBezTo>
                    <a:cubicBezTo>
                      <a:pt x="190582" y="102985"/>
                      <a:pt x="197021" y="107086"/>
                      <a:pt x="203982" y="110069"/>
                    </a:cubicBezTo>
                    <a:cubicBezTo>
                      <a:pt x="208904" y="112178"/>
                      <a:pt x="214300" y="113040"/>
                      <a:pt x="219222" y="115149"/>
                    </a:cubicBezTo>
                    <a:cubicBezTo>
                      <a:pt x="226183" y="118132"/>
                      <a:pt x="232967" y="121552"/>
                      <a:pt x="239542" y="125309"/>
                    </a:cubicBezTo>
                    <a:cubicBezTo>
                      <a:pt x="244843" y="128338"/>
                      <a:pt x="249170" y="133064"/>
                      <a:pt x="254782" y="135469"/>
                    </a:cubicBezTo>
                    <a:cubicBezTo>
                      <a:pt x="261199" y="138219"/>
                      <a:pt x="268329" y="138856"/>
                      <a:pt x="275102" y="140549"/>
                    </a:cubicBezTo>
                    <a:cubicBezTo>
                      <a:pt x="280182" y="143936"/>
                      <a:pt x="284763" y="148229"/>
                      <a:pt x="290342" y="150709"/>
                    </a:cubicBezTo>
                    <a:cubicBezTo>
                      <a:pt x="300129" y="155059"/>
                      <a:pt x="311639" y="155359"/>
                      <a:pt x="320822" y="160869"/>
                    </a:cubicBezTo>
                    <a:cubicBezTo>
                      <a:pt x="329289" y="165949"/>
                      <a:pt x="337892" y="170808"/>
                      <a:pt x="346222" y="176109"/>
                    </a:cubicBezTo>
                    <a:cubicBezTo>
                      <a:pt x="356524" y="182665"/>
                      <a:pt x="366542" y="189656"/>
                      <a:pt x="376702" y="196429"/>
                    </a:cubicBezTo>
                    <a:cubicBezTo>
                      <a:pt x="381782" y="199816"/>
                      <a:pt x="387625" y="202272"/>
                      <a:pt x="391942" y="206589"/>
                    </a:cubicBezTo>
                    <a:cubicBezTo>
                      <a:pt x="426739" y="241386"/>
                      <a:pt x="410467" y="229099"/>
                      <a:pt x="437662" y="247229"/>
                    </a:cubicBezTo>
                    <a:cubicBezTo>
                      <a:pt x="449312" y="282180"/>
                      <a:pt x="436334" y="239923"/>
                      <a:pt x="447822" y="303109"/>
                    </a:cubicBezTo>
                    <a:cubicBezTo>
                      <a:pt x="448780" y="308377"/>
                      <a:pt x="451209" y="313269"/>
                      <a:pt x="452902" y="318349"/>
                    </a:cubicBezTo>
                    <a:cubicBezTo>
                      <a:pt x="451209" y="348829"/>
                      <a:pt x="447822" y="379262"/>
                      <a:pt x="447822" y="409789"/>
                    </a:cubicBezTo>
                    <a:cubicBezTo>
                      <a:pt x="447822" y="430934"/>
                      <a:pt x="454766" y="428758"/>
                      <a:pt x="463062" y="445349"/>
                    </a:cubicBezTo>
                    <a:cubicBezTo>
                      <a:pt x="466706" y="452637"/>
                      <a:pt x="471594" y="474398"/>
                      <a:pt x="473222" y="480909"/>
                    </a:cubicBezTo>
                    <a:cubicBezTo>
                      <a:pt x="474915" y="504616"/>
                      <a:pt x="472858" y="528894"/>
                      <a:pt x="478302" y="552029"/>
                    </a:cubicBezTo>
                    <a:cubicBezTo>
                      <a:pt x="481194" y="564320"/>
                      <a:pt x="505777" y="572809"/>
                      <a:pt x="513862" y="577429"/>
                    </a:cubicBezTo>
                    <a:cubicBezTo>
                      <a:pt x="519163" y="580458"/>
                      <a:pt x="523641" y="584859"/>
                      <a:pt x="529102" y="587589"/>
                    </a:cubicBezTo>
                    <a:cubicBezTo>
                      <a:pt x="533891" y="589984"/>
                      <a:pt x="539420" y="590560"/>
                      <a:pt x="544342" y="592669"/>
                    </a:cubicBezTo>
                    <a:cubicBezTo>
                      <a:pt x="551303" y="595652"/>
                      <a:pt x="557701" y="599846"/>
                      <a:pt x="564662" y="602829"/>
                    </a:cubicBezTo>
                    <a:cubicBezTo>
                      <a:pt x="569584" y="604938"/>
                      <a:pt x="574980" y="605800"/>
                      <a:pt x="579902" y="607909"/>
                    </a:cubicBezTo>
                    <a:cubicBezTo>
                      <a:pt x="586863" y="610892"/>
                      <a:pt x="593261" y="615086"/>
                      <a:pt x="600222" y="618069"/>
                    </a:cubicBezTo>
                    <a:cubicBezTo>
                      <a:pt x="628718" y="630282"/>
                      <a:pt x="602086" y="614054"/>
                      <a:pt x="635782" y="633309"/>
                    </a:cubicBezTo>
                    <a:cubicBezTo>
                      <a:pt x="641083" y="636338"/>
                      <a:pt x="645561" y="640739"/>
                      <a:pt x="651022" y="643469"/>
                    </a:cubicBezTo>
                    <a:cubicBezTo>
                      <a:pt x="655811" y="645864"/>
                      <a:pt x="661340" y="646440"/>
                      <a:pt x="666262" y="648549"/>
                    </a:cubicBezTo>
                    <a:cubicBezTo>
                      <a:pt x="728605" y="675267"/>
                      <a:pt x="650804" y="643360"/>
                      <a:pt x="701822" y="668869"/>
                    </a:cubicBezTo>
                    <a:cubicBezTo>
                      <a:pt x="706611" y="671264"/>
                      <a:pt x="712381" y="671348"/>
                      <a:pt x="717062" y="673949"/>
                    </a:cubicBezTo>
                    <a:cubicBezTo>
                      <a:pt x="805144" y="722883"/>
                      <a:pt x="693253" y="670521"/>
                      <a:pt x="778022" y="704429"/>
                    </a:cubicBezTo>
                    <a:cubicBezTo>
                      <a:pt x="786489" y="707816"/>
                      <a:pt x="794884" y="711387"/>
                      <a:pt x="803422" y="714589"/>
                    </a:cubicBezTo>
                    <a:cubicBezTo>
                      <a:pt x="808436" y="716469"/>
                      <a:pt x="813354" y="718961"/>
                      <a:pt x="818662" y="719669"/>
                    </a:cubicBezTo>
                    <a:cubicBezTo>
                      <a:pt x="838874" y="722364"/>
                      <a:pt x="859302" y="723056"/>
                      <a:pt x="879622" y="724749"/>
                    </a:cubicBezTo>
                    <a:lnTo>
                      <a:pt x="910102" y="734909"/>
                    </a:lnTo>
                    <a:cubicBezTo>
                      <a:pt x="915182" y="736602"/>
                      <a:pt x="920147" y="738690"/>
                      <a:pt x="925342" y="739989"/>
                    </a:cubicBezTo>
                    <a:lnTo>
                      <a:pt x="965982" y="750149"/>
                    </a:lnTo>
                    <a:cubicBezTo>
                      <a:pt x="971062" y="753536"/>
                      <a:pt x="980359" y="754265"/>
                      <a:pt x="981222" y="760309"/>
                    </a:cubicBezTo>
                    <a:cubicBezTo>
                      <a:pt x="994606" y="853997"/>
                      <a:pt x="961119" y="822020"/>
                      <a:pt x="874542" y="826349"/>
                    </a:cubicBezTo>
                    <a:cubicBezTo>
                      <a:pt x="869462" y="828042"/>
                      <a:pt x="864091" y="829034"/>
                      <a:pt x="859302" y="831429"/>
                    </a:cubicBezTo>
                    <a:cubicBezTo>
                      <a:pt x="853841" y="834159"/>
                      <a:pt x="849779" y="839445"/>
                      <a:pt x="844062" y="841589"/>
                    </a:cubicBezTo>
                    <a:cubicBezTo>
                      <a:pt x="835977" y="844621"/>
                      <a:pt x="827091" y="844796"/>
                      <a:pt x="818662" y="846669"/>
                    </a:cubicBezTo>
                    <a:cubicBezTo>
                      <a:pt x="760404" y="859615"/>
                      <a:pt x="841703" y="849340"/>
                      <a:pt x="706902" y="856829"/>
                    </a:cubicBezTo>
                    <a:cubicBezTo>
                      <a:pt x="701822" y="858522"/>
                      <a:pt x="696857" y="860610"/>
                      <a:pt x="691662" y="861909"/>
                    </a:cubicBezTo>
                    <a:cubicBezTo>
                      <a:pt x="634950" y="876087"/>
                      <a:pt x="614211" y="864987"/>
                      <a:pt x="534182" y="861909"/>
                    </a:cubicBezTo>
                    <a:cubicBezTo>
                      <a:pt x="524521" y="859977"/>
                      <a:pt x="503956" y="856956"/>
                      <a:pt x="493542" y="851749"/>
                    </a:cubicBezTo>
                    <a:cubicBezTo>
                      <a:pt x="484711" y="847333"/>
                      <a:pt x="477131" y="840595"/>
                      <a:pt x="468142" y="836509"/>
                    </a:cubicBezTo>
                    <a:cubicBezTo>
                      <a:pt x="458392" y="832077"/>
                      <a:pt x="448052" y="828946"/>
                      <a:pt x="437662" y="826349"/>
                    </a:cubicBezTo>
                    <a:cubicBezTo>
                      <a:pt x="408965" y="819175"/>
                      <a:pt x="424188" y="822638"/>
                      <a:pt x="391942" y="816189"/>
                    </a:cubicBezTo>
                    <a:cubicBezTo>
                      <a:pt x="373315" y="817882"/>
                      <a:pt x="353806" y="815354"/>
                      <a:pt x="336062" y="821269"/>
                    </a:cubicBezTo>
                    <a:cubicBezTo>
                      <a:pt x="330982" y="822962"/>
                      <a:pt x="335339" y="833397"/>
                      <a:pt x="330982" y="836509"/>
                    </a:cubicBezTo>
                    <a:cubicBezTo>
                      <a:pt x="322267" y="842734"/>
                      <a:pt x="300502" y="846669"/>
                      <a:pt x="300502" y="846669"/>
                    </a:cubicBezTo>
                    <a:cubicBezTo>
                      <a:pt x="236155" y="844976"/>
                      <a:pt x="171758" y="844651"/>
                      <a:pt x="107462" y="841589"/>
                    </a:cubicBezTo>
                    <a:cubicBezTo>
                      <a:pt x="100488" y="841257"/>
                      <a:pt x="93559" y="839259"/>
                      <a:pt x="87142" y="836509"/>
                    </a:cubicBezTo>
                    <a:cubicBezTo>
                      <a:pt x="81530" y="834104"/>
                      <a:pt x="76870" y="829898"/>
                      <a:pt x="71902" y="826349"/>
                    </a:cubicBezTo>
                    <a:cubicBezTo>
                      <a:pt x="27794" y="794844"/>
                      <a:pt x="72258" y="824893"/>
                      <a:pt x="36342" y="800949"/>
                    </a:cubicBezTo>
                    <a:cubicBezTo>
                      <a:pt x="48329" y="764989"/>
                      <a:pt x="46502" y="774743"/>
                      <a:pt x="46502" y="709509"/>
                    </a:cubicBezTo>
                    <a:cubicBezTo>
                      <a:pt x="46502" y="593041"/>
                      <a:pt x="54151" y="620695"/>
                      <a:pt x="36342" y="567269"/>
                    </a:cubicBezTo>
                    <a:cubicBezTo>
                      <a:pt x="38035" y="557109"/>
                      <a:pt x="39402" y="546889"/>
                      <a:pt x="41422" y="536789"/>
                    </a:cubicBezTo>
                    <a:cubicBezTo>
                      <a:pt x="42791" y="529943"/>
                      <a:pt x="45579" y="523390"/>
                      <a:pt x="46502" y="516469"/>
                    </a:cubicBezTo>
                    <a:cubicBezTo>
                      <a:pt x="55421" y="449580"/>
                      <a:pt x="40135" y="477760"/>
                      <a:pt x="61742" y="445349"/>
                    </a:cubicBezTo>
                    <a:cubicBezTo>
                      <a:pt x="59375" y="416950"/>
                      <a:pt x="59208" y="386952"/>
                      <a:pt x="51582" y="358989"/>
                    </a:cubicBezTo>
                    <a:cubicBezTo>
                      <a:pt x="48764" y="348657"/>
                      <a:pt x="41422" y="328509"/>
                      <a:pt x="41422" y="328509"/>
                    </a:cubicBezTo>
                    <a:cubicBezTo>
                      <a:pt x="41249" y="325404"/>
                      <a:pt x="38474" y="227952"/>
                      <a:pt x="31262" y="201509"/>
                    </a:cubicBezTo>
                    <a:cubicBezTo>
                      <a:pt x="29269" y="194203"/>
                      <a:pt x="24489" y="187962"/>
                      <a:pt x="21102" y="181189"/>
                    </a:cubicBezTo>
                    <a:cubicBezTo>
                      <a:pt x="19409" y="171029"/>
                      <a:pt x="19279" y="160481"/>
                      <a:pt x="16022" y="150709"/>
                    </a:cubicBezTo>
                    <a:cubicBezTo>
                      <a:pt x="14091" y="144917"/>
                      <a:pt x="8592" y="140930"/>
                      <a:pt x="5862" y="135469"/>
                    </a:cubicBezTo>
                    <a:cubicBezTo>
                      <a:pt x="3467" y="130680"/>
                      <a:pt x="2475" y="125309"/>
                      <a:pt x="782" y="120229"/>
                    </a:cubicBezTo>
                    <a:cubicBezTo>
                      <a:pt x="2475" y="99909"/>
                      <a:pt x="4016" y="79576"/>
                      <a:pt x="5862" y="59269"/>
                    </a:cubicBezTo>
                    <a:cubicBezTo>
                      <a:pt x="11110" y="1536"/>
                      <a:pt x="-3451" y="11856"/>
                      <a:pt x="782" y="3389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itchFamily="34" charset="0"/>
                </a:endParaRPr>
              </a:p>
            </p:txBody>
          </p:sp>
          <p:sp>
            <p:nvSpPr>
              <p:cNvPr id="46" name="Полилиния: фигура 45">
                <a:extLst>
                  <a:ext uri="{FF2B5EF4-FFF2-40B4-BE49-F238E27FC236}">
                    <a16:creationId xmlns="" xmlns:a16="http://schemas.microsoft.com/office/drawing/2014/main" id="{11A5BC52-2259-80C6-325D-61891335891D}"/>
                  </a:ext>
                </a:extLst>
              </p:cNvPr>
              <p:cNvSpPr/>
              <p:nvPr/>
            </p:nvSpPr>
            <p:spPr bwMode="auto">
              <a:xfrm>
                <a:off x="630999" y="3360821"/>
                <a:ext cx="337122" cy="232611"/>
              </a:xfrm>
              <a:custGeom>
                <a:avLst/>
                <a:gdLst>
                  <a:gd name="connsiteX0" fmla="*/ 315485 w 337122"/>
                  <a:gd name="connsiteY0" fmla="*/ 72190 h 232611"/>
                  <a:gd name="connsiteX1" fmla="*/ 275380 w 337122"/>
                  <a:gd name="connsiteY1" fmla="*/ 56147 h 232611"/>
                  <a:gd name="connsiteX2" fmla="*/ 227254 w 337122"/>
                  <a:gd name="connsiteY2" fmla="*/ 40105 h 232611"/>
                  <a:gd name="connsiteX3" fmla="*/ 179127 w 337122"/>
                  <a:gd name="connsiteY3" fmla="*/ 16042 h 232611"/>
                  <a:gd name="connsiteX4" fmla="*/ 106938 w 337122"/>
                  <a:gd name="connsiteY4" fmla="*/ 0 h 232611"/>
                  <a:gd name="connsiteX5" fmla="*/ 58812 w 337122"/>
                  <a:gd name="connsiteY5" fmla="*/ 16042 h 232611"/>
                  <a:gd name="connsiteX6" fmla="*/ 34748 w 337122"/>
                  <a:gd name="connsiteY6" fmla="*/ 24063 h 232611"/>
                  <a:gd name="connsiteX7" fmla="*/ 10685 w 337122"/>
                  <a:gd name="connsiteY7" fmla="*/ 120316 h 232611"/>
                  <a:gd name="connsiteX8" fmla="*/ 34748 w 337122"/>
                  <a:gd name="connsiteY8" fmla="*/ 128337 h 232611"/>
                  <a:gd name="connsiteX9" fmla="*/ 82875 w 337122"/>
                  <a:gd name="connsiteY9" fmla="*/ 136358 h 232611"/>
                  <a:gd name="connsiteX10" fmla="*/ 139022 w 337122"/>
                  <a:gd name="connsiteY10" fmla="*/ 176463 h 232611"/>
                  <a:gd name="connsiteX11" fmla="*/ 155064 w 337122"/>
                  <a:gd name="connsiteY11" fmla="*/ 232611 h 232611"/>
                  <a:gd name="connsiteX12" fmla="*/ 195169 w 337122"/>
                  <a:gd name="connsiteY12" fmla="*/ 176463 h 232611"/>
                  <a:gd name="connsiteX13" fmla="*/ 227254 w 337122"/>
                  <a:gd name="connsiteY13" fmla="*/ 160421 h 232611"/>
                  <a:gd name="connsiteX14" fmla="*/ 307464 w 337122"/>
                  <a:gd name="connsiteY14" fmla="*/ 136358 h 232611"/>
                  <a:gd name="connsiteX15" fmla="*/ 323506 w 337122"/>
                  <a:gd name="connsiteY15" fmla="*/ 88232 h 232611"/>
                  <a:gd name="connsiteX16" fmla="*/ 315485 w 337122"/>
                  <a:gd name="connsiteY16" fmla="*/ 72190 h 232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37122" h="232611">
                    <a:moveTo>
                      <a:pt x="315485" y="72190"/>
                    </a:moveTo>
                    <a:cubicBezTo>
                      <a:pt x="307464" y="66843"/>
                      <a:pt x="288911" y="61068"/>
                      <a:pt x="275380" y="56147"/>
                    </a:cubicBezTo>
                    <a:cubicBezTo>
                      <a:pt x="259488" y="50368"/>
                      <a:pt x="241324" y="49485"/>
                      <a:pt x="227254" y="40105"/>
                    </a:cubicBezTo>
                    <a:cubicBezTo>
                      <a:pt x="205622" y="25684"/>
                      <a:pt x="204033" y="21577"/>
                      <a:pt x="179127" y="16042"/>
                    </a:cubicBezTo>
                    <a:cubicBezTo>
                      <a:pt x="94428" y="-2780"/>
                      <a:pt x="161107" y="18056"/>
                      <a:pt x="106938" y="0"/>
                    </a:cubicBezTo>
                    <a:lnTo>
                      <a:pt x="58812" y="16042"/>
                    </a:lnTo>
                    <a:lnTo>
                      <a:pt x="34748" y="24063"/>
                    </a:lnTo>
                    <a:cubicBezTo>
                      <a:pt x="10991" y="59699"/>
                      <a:pt x="-15139" y="75123"/>
                      <a:pt x="10685" y="120316"/>
                    </a:cubicBezTo>
                    <a:cubicBezTo>
                      <a:pt x="14880" y="127657"/>
                      <a:pt x="26494" y="126503"/>
                      <a:pt x="34748" y="128337"/>
                    </a:cubicBezTo>
                    <a:cubicBezTo>
                      <a:pt x="50624" y="131865"/>
                      <a:pt x="66833" y="133684"/>
                      <a:pt x="82875" y="136358"/>
                    </a:cubicBezTo>
                    <a:cubicBezTo>
                      <a:pt x="93848" y="143673"/>
                      <a:pt x="132804" y="169001"/>
                      <a:pt x="139022" y="176463"/>
                    </a:cubicBezTo>
                    <a:cubicBezTo>
                      <a:pt x="143132" y="181395"/>
                      <a:pt x="154637" y="230905"/>
                      <a:pt x="155064" y="232611"/>
                    </a:cubicBezTo>
                    <a:cubicBezTo>
                      <a:pt x="224651" y="215214"/>
                      <a:pt x="153285" y="243476"/>
                      <a:pt x="195169" y="176463"/>
                    </a:cubicBezTo>
                    <a:cubicBezTo>
                      <a:pt x="201506" y="166323"/>
                      <a:pt x="216872" y="166353"/>
                      <a:pt x="227254" y="160421"/>
                    </a:cubicBezTo>
                    <a:cubicBezTo>
                      <a:pt x="275892" y="132629"/>
                      <a:pt x="224429" y="148220"/>
                      <a:pt x="307464" y="136358"/>
                    </a:cubicBezTo>
                    <a:cubicBezTo>
                      <a:pt x="320935" y="127377"/>
                      <a:pt x="356467" y="114601"/>
                      <a:pt x="323506" y="88232"/>
                    </a:cubicBezTo>
                    <a:cubicBezTo>
                      <a:pt x="315155" y="81551"/>
                      <a:pt x="323506" y="77537"/>
                      <a:pt x="315485" y="7219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itchFamily="34" charset="0"/>
                </a:endParaRPr>
              </a:p>
            </p:txBody>
          </p:sp>
          <p:sp>
            <p:nvSpPr>
              <p:cNvPr id="47" name="Полилиния: фигура 46">
                <a:extLst>
                  <a:ext uri="{FF2B5EF4-FFF2-40B4-BE49-F238E27FC236}">
                    <a16:creationId xmlns="" xmlns:a16="http://schemas.microsoft.com/office/drawing/2014/main" id="{64918375-C930-F538-F6B3-E899BA18DB12}"/>
                  </a:ext>
                </a:extLst>
              </p:cNvPr>
              <p:cNvSpPr/>
              <p:nvPr/>
            </p:nvSpPr>
            <p:spPr bwMode="auto">
              <a:xfrm>
                <a:off x="352926" y="3208421"/>
                <a:ext cx="393032" cy="168442"/>
              </a:xfrm>
              <a:custGeom>
                <a:avLst/>
                <a:gdLst>
                  <a:gd name="connsiteX0" fmla="*/ 0 w 393032"/>
                  <a:gd name="connsiteY0" fmla="*/ 0 h 168442"/>
                  <a:gd name="connsiteX1" fmla="*/ 40106 w 393032"/>
                  <a:gd name="connsiteY1" fmla="*/ 24063 h 168442"/>
                  <a:gd name="connsiteX2" fmla="*/ 128337 w 393032"/>
                  <a:gd name="connsiteY2" fmla="*/ 56147 h 168442"/>
                  <a:gd name="connsiteX3" fmla="*/ 192506 w 393032"/>
                  <a:gd name="connsiteY3" fmla="*/ 80211 h 168442"/>
                  <a:gd name="connsiteX4" fmla="*/ 256674 w 393032"/>
                  <a:gd name="connsiteY4" fmla="*/ 104274 h 168442"/>
                  <a:gd name="connsiteX5" fmla="*/ 280737 w 393032"/>
                  <a:gd name="connsiteY5" fmla="*/ 120316 h 168442"/>
                  <a:gd name="connsiteX6" fmla="*/ 312821 w 393032"/>
                  <a:gd name="connsiteY6" fmla="*/ 128337 h 168442"/>
                  <a:gd name="connsiteX7" fmla="*/ 336885 w 393032"/>
                  <a:gd name="connsiteY7" fmla="*/ 144379 h 168442"/>
                  <a:gd name="connsiteX8" fmla="*/ 393032 w 393032"/>
                  <a:gd name="connsiteY8" fmla="*/ 168442 h 168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3032" h="168442">
                    <a:moveTo>
                      <a:pt x="0" y="0"/>
                    </a:moveTo>
                    <a:cubicBezTo>
                      <a:pt x="13369" y="8021"/>
                      <a:pt x="25913" y="17612"/>
                      <a:pt x="40106" y="24063"/>
                    </a:cubicBezTo>
                    <a:cubicBezTo>
                      <a:pt x="122425" y="61480"/>
                      <a:pt x="55048" y="19501"/>
                      <a:pt x="128337" y="56147"/>
                    </a:cubicBezTo>
                    <a:cubicBezTo>
                      <a:pt x="183415" y="83687"/>
                      <a:pt x="115126" y="64735"/>
                      <a:pt x="192506" y="80211"/>
                    </a:cubicBezTo>
                    <a:cubicBezTo>
                      <a:pt x="248938" y="117832"/>
                      <a:pt x="177381" y="74539"/>
                      <a:pt x="256674" y="104274"/>
                    </a:cubicBezTo>
                    <a:cubicBezTo>
                      <a:pt x="265700" y="107659"/>
                      <a:pt x="271876" y="116519"/>
                      <a:pt x="280737" y="120316"/>
                    </a:cubicBezTo>
                    <a:cubicBezTo>
                      <a:pt x="290869" y="124658"/>
                      <a:pt x="302126" y="125663"/>
                      <a:pt x="312821" y="128337"/>
                    </a:cubicBezTo>
                    <a:cubicBezTo>
                      <a:pt x="320842" y="133684"/>
                      <a:pt x="328076" y="140464"/>
                      <a:pt x="336885" y="144379"/>
                    </a:cubicBezTo>
                    <a:cubicBezTo>
                      <a:pt x="398940" y="171959"/>
                      <a:pt x="370741" y="146151"/>
                      <a:pt x="393032" y="168442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itchFamily="34" charset="0"/>
                </a:endParaRPr>
              </a:p>
            </p:txBody>
          </p:sp>
          <p:sp>
            <p:nvSpPr>
              <p:cNvPr id="48" name="Полилиния: фигура 47">
                <a:extLst>
                  <a:ext uri="{FF2B5EF4-FFF2-40B4-BE49-F238E27FC236}">
                    <a16:creationId xmlns="" xmlns:a16="http://schemas.microsoft.com/office/drawing/2014/main" id="{8CEF655F-055F-6B13-8908-F3718930EA34}"/>
                  </a:ext>
                </a:extLst>
              </p:cNvPr>
              <p:cNvSpPr/>
              <p:nvPr/>
            </p:nvSpPr>
            <p:spPr bwMode="auto">
              <a:xfrm>
                <a:off x="360947" y="3336758"/>
                <a:ext cx="331274" cy="135056"/>
              </a:xfrm>
              <a:custGeom>
                <a:avLst/>
                <a:gdLst>
                  <a:gd name="connsiteX0" fmla="*/ 280737 w 280737"/>
                  <a:gd name="connsiteY0" fmla="*/ 152400 h 152400"/>
                  <a:gd name="connsiteX1" fmla="*/ 240632 w 280737"/>
                  <a:gd name="connsiteY1" fmla="*/ 136358 h 152400"/>
                  <a:gd name="connsiteX2" fmla="*/ 136358 w 280737"/>
                  <a:gd name="connsiteY2" fmla="*/ 120316 h 152400"/>
                  <a:gd name="connsiteX3" fmla="*/ 64169 w 280737"/>
                  <a:gd name="connsiteY3" fmla="*/ 40105 h 152400"/>
                  <a:gd name="connsiteX4" fmla="*/ 40106 w 280737"/>
                  <a:gd name="connsiteY4" fmla="*/ 24063 h 152400"/>
                  <a:gd name="connsiteX5" fmla="*/ 16042 w 280737"/>
                  <a:gd name="connsiteY5" fmla="*/ 16042 h 152400"/>
                  <a:gd name="connsiteX6" fmla="*/ 0 w 280737"/>
                  <a:gd name="connsiteY6" fmla="*/ 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0737" h="152400">
                    <a:moveTo>
                      <a:pt x="280737" y="152400"/>
                    </a:moveTo>
                    <a:cubicBezTo>
                      <a:pt x="267369" y="147053"/>
                      <a:pt x="254423" y="140495"/>
                      <a:pt x="240632" y="136358"/>
                    </a:cubicBezTo>
                    <a:cubicBezTo>
                      <a:pt x="214385" y="128484"/>
                      <a:pt x="158721" y="123111"/>
                      <a:pt x="136358" y="120316"/>
                    </a:cubicBezTo>
                    <a:cubicBezTo>
                      <a:pt x="115647" y="92700"/>
                      <a:pt x="92960" y="59299"/>
                      <a:pt x="64169" y="40105"/>
                    </a:cubicBezTo>
                    <a:cubicBezTo>
                      <a:pt x="56148" y="34758"/>
                      <a:pt x="48728" y="28374"/>
                      <a:pt x="40106" y="24063"/>
                    </a:cubicBezTo>
                    <a:cubicBezTo>
                      <a:pt x="32543" y="20282"/>
                      <a:pt x="23292" y="20392"/>
                      <a:pt x="16042" y="16042"/>
                    </a:cubicBezTo>
                    <a:cubicBezTo>
                      <a:pt x="9557" y="12151"/>
                      <a:pt x="5347" y="5347"/>
                      <a:pt x="0" y="0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itchFamily="34" charset="0"/>
                </a:endParaRPr>
              </a:p>
            </p:txBody>
          </p:sp>
        </p:grpSp>
        <p:sp>
          <p:nvSpPr>
            <p:cNvPr id="13" name="Полилиния: фигура 12">
              <a:extLst>
                <a:ext uri="{FF2B5EF4-FFF2-40B4-BE49-F238E27FC236}">
                  <a16:creationId xmlns="" xmlns:a16="http://schemas.microsoft.com/office/drawing/2014/main" id="{320E11F8-5410-0DD1-CE9E-FE8845A46D9D}"/>
                </a:ext>
              </a:extLst>
            </p:cNvPr>
            <p:cNvSpPr/>
            <p:nvPr/>
          </p:nvSpPr>
          <p:spPr bwMode="auto">
            <a:xfrm>
              <a:off x="243907" y="5295022"/>
              <a:ext cx="315382" cy="805340"/>
            </a:xfrm>
            <a:custGeom>
              <a:avLst/>
              <a:gdLst>
                <a:gd name="connsiteX0" fmla="*/ 219206 w 281836"/>
                <a:gd name="connsiteY0" fmla="*/ 4333 h 882138"/>
                <a:gd name="connsiteX1" fmla="*/ 206680 w 281836"/>
                <a:gd name="connsiteY1" fmla="*/ 54437 h 882138"/>
                <a:gd name="connsiteX2" fmla="*/ 194154 w 281836"/>
                <a:gd name="connsiteY2" fmla="*/ 73226 h 882138"/>
                <a:gd name="connsiteX3" fmla="*/ 175365 w 281836"/>
                <a:gd name="connsiteY3" fmla="*/ 117067 h 882138"/>
                <a:gd name="connsiteX4" fmla="*/ 156576 w 281836"/>
                <a:gd name="connsiteY4" fmla="*/ 160908 h 882138"/>
                <a:gd name="connsiteX5" fmla="*/ 150313 w 281836"/>
                <a:gd name="connsiteY5" fmla="*/ 204749 h 882138"/>
                <a:gd name="connsiteX6" fmla="*/ 137786 w 281836"/>
                <a:gd name="connsiteY6" fmla="*/ 223538 h 882138"/>
                <a:gd name="connsiteX7" fmla="*/ 131523 w 281836"/>
                <a:gd name="connsiteY7" fmla="*/ 254853 h 882138"/>
                <a:gd name="connsiteX8" fmla="*/ 106471 w 281836"/>
                <a:gd name="connsiteY8" fmla="*/ 311221 h 882138"/>
                <a:gd name="connsiteX9" fmla="*/ 93945 w 281836"/>
                <a:gd name="connsiteY9" fmla="*/ 336273 h 882138"/>
                <a:gd name="connsiteX10" fmla="*/ 68893 w 281836"/>
                <a:gd name="connsiteY10" fmla="*/ 373851 h 882138"/>
                <a:gd name="connsiteX11" fmla="*/ 56367 w 281836"/>
                <a:gd name="connsiteY11" fmla="*/ 474059 h 882138"/>
                <a:gd name="connsiteX12" fmla="*/ 43841 w 281836"/>
                <a:gd name="connsiteY12" fmla="*/ 492848 h 882138"/>
                <a:gd name="connsiteX13" fmla="*/ 31315 w 281836"/>
                <a:gd name="connsiteY13" fmla="*/ 530426 h 882138"/>
                <a:gd name="connsiteX14" fmla="*/ 25052 w 281836"/>
                <a:gd name="connsiteY14" fmla="*/ 668212 h 882138"/>
                <a:gd name="connsiteX15" fmla="*/ 12526 w 281836"/>
                <a:gd name="connsiteY15" fmla="*/ 712053 h 882138"/>
                <a:gd name="connsiteX16" fmla="*/ 6263 w 281836"/>
                <a:gd name="connsiteY16" fmla="*/ 768421 h 882138"/>
                <a:gd name="connsiteX17" fmla="*/ 0 w 281836"/>
                <a:gd name="connsiteY17" fmla="*/ 787210 h 882138"/>
                <a:gd name="connsiteX18" fmla="*/ 6263 w 281836"/>
                <a:gd name="connsiteY18" fmla="*/ 881155 h 882138"/>
                <a:gd name="connsiteX19" fmla="*/ 93945 w 281836"/>
                <a:gd name="connsiteY19" fmla="*/ 856103 h 882138"/>
                <a:gd name="connsiteX20" fmla="*/ 100208 w 281836"/>
                <a:gd name="connsiteY20" fmla="*/ 818525 h 882138"/>
                <a:gd name="connsiteX21" fmla="*/ 106471 w 281836"/>
                <a:gd name="connsiteY21" fmla="*/ 793473 h 882138"/>
                <a:gd name="connsiteX22" fmla="*/ 118997 w 281836"/>
                <a:gd name="connsiteY22" fmla="*/ 755895 h 882138"/>
                <a:gd name="connsiteX23" fmla="*/ 125260 w 281836"/>
                <a:gd name="connsiteY23" fmla="*/ 737105 h 882138"/>
                <a:gd name="connsiteX24" fmla="*/ 131523 w 281836"/>
                <a:gd name="connsiteY24" fmla="*/ 586793 h 882138"/>
                <a:gd name="connsiteX25" fmla="*/ 144049 w 281836"/>
                <a:gd name="connsiteY25" fmla="*/ 536689 h 882138"/>
                <a:gd name="connsiteX26" fmla="*/ 150313 w 281836"/>
                <a:gd name="connsiteY26" fmla="*/ 511637 h 882138"/>
                <a:gd name="connsiteX27" fmla="*/ 156576 w 281836"/>
                <a:gd name="connsiteY27" fmla="*/ 492848 h 882138"/>
                <a:gd name="connsiteX28" fmla="*/ 162839 w 281836"/>
                <a:gd name="connsiteY28" fmla="*/ 461533 h 882138"/>
                <a:gd name="connsiteX29" fmla="*/ 200417 w 281836"/>
                <a:gd name="connsiteY29" fmla="*/ 392640 h 882138"/>
                <a:gd name="connsiteX30" fmla="*/ 219206 w 281836"/>
                <a:gd name="connsiteY30" fmla="*/ 355062 h 882138"/>
                <a:gd name="connsiteX31" fmla="*/ 225469 w 281836"/>
                <a:gd name="connsiteY31" fmla="*/ 323747 h 882138"/>
                <a:gd name="connsiteX32" fmla="*/ 250521 w 281836"/>
                <a:gd name="connsiteY32" fmla="*/ 279905 h 882138"/>
                <a:gd name="connsiteX33" fmla="*/ 256784 w 281836"/>
                <a:gd name="connsiteY33" fmla="*/ 261116 h 882138"/>
                <a:gd name="connsiteX34" fmla="*/ 263047 w 281836"/>
                <a:gd name="connsiteY34" fmla="*/ 211012 h 882138"/>
                <a:gd name="connsiteX35" fmla="*/ 275573 w 281836"/>
                <a:gd name="connsiteY35" fmla="*/ 173434 h 882138"/>
                <a:gd name="connsiteX36" fmla="*/ 281836 w 281836"/>
                <a:gd name="connsiteY36" fmla="*/ 148382 h 882138"/>
                <a:gd name="connsiteX37" fmla="*/ 275573 w 281836"/>
                <a:gd name="connsiteY37" fmla="*/ 48174 h 882138"/>
                <a:gd name="connsiteX38" fmla="*/ 256784 w 281836"/>
                <a:gd name="connsiteY38" fmla="*/ 41911 h 882138"/>
                <a:gd name="connsiteX39" fmla="*/ 237995 w 281836"/>
                <a:gd name="connsiteY39" fmla="*/ 23122 h 882138"/>
                <a:gd name="connsiteX40" fmla="*/ 225469 w 281836"/>
                <a:gd name="connsiteY40" fmla="*/ 4333 h 882138"/>
                <a:gd name="connsiteX41" fmla="*/ 219206 w 281836"/>
                <a:gd name="connsiteY41" fmla="*/ 4333 h 88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1836" h="882138">
                  <a:moveTo>
                    <a:pt x="219206" y="4333"/>
                  </a:moveTo>
                  <a:cubicBezTo>
                    <a:pt x="216075" y="12684"/>
                    <a:pt x="213100" y="41598"/>
                    <a:pt x="206680" y="54437"/>
                  </a:cubicBezTo>
                  <a:cubicBezTo>
                    <a:pt x="203314" y="61170"/>
                    <a:pt x="197889" y="66691"/>
                    <a:pt x="194154" y="73226"/>
                  </a:cubicBezTo>
                  <a:cubicBezTo>
                    <a:pt x="170415" y="114770"/>
                    <a:pt x="190422" y="81935"/>
                    <a:pt x="175365" y="117067"/>
                  </a:cubicBezTo>
                  <a:cubicBezTo>
                    <a:pt x="152147" y="171241"/>
                    <a:pt x="171264" y="116844"/>
                    <a:pt x="156576" y="160908"/>
                  </a:cubicBezTo>
                  <a:cubicBezTo>
                    <a:pt x="154488" y="175522"/>
                    <a:pt x="154555" y="190610"/>
                    <a:pt x="150313" y="204749"/>
                  </a:cubicBezTo>
                  <a:cubicBezTo>
                    <a:pt x="148150" y="211959"/>
                    <a:pt x="140429" y="216490"/>
                    <a:pt x="137786" y="223538"/>
                  </a:cubicBezTo>
                  <a:cubicBezTo>
                    <a:pt x="134048" y="233505"/>
                    <a:pt x="134324" y="244583"/>
                    <a:pt x="131523" y="254853"/>
                  </a:cubicBezTo>
                  <a:cubicBezTo>
                    <a:pt x="117260" y="307153"/>
                    <a:pt x="125955" y="277124"/>
                    <a:pt x="106471" y="311221"/>
                  </a:cubicBezTo>
                  <a:cubicBezTo>
                    <a:pt x="101839" y="319327"/>
                    <a:pt x="98749" y="328267"/>
                    <a:pt x="93945" y="336273"/>
                  </a:cubicBezTo>
                  <a:cubicBezTo>
                    <a:pt x="86200" y="349182"/>
                    <a:pt x="68893" y="373851"/>
                    <a:pt x="68893" y="373851"/>
                  </a:cubicBezTo>
                  <a:cubicBezTo>
                    <a:pt x="68405" y="378243"/>
                    <a:pt x="59521" y="463545"/>
                    <a:pt x="56367" y="474059"/>
                  </a:cubicBezTo>
                  <a:cubicBezTo>
                    <a:pt x="54204" y="481269"/>
                    <a:pt x="46898" y="485970"/>
                    <a:pt x="43841" y="492848"/>
                  </a:cubicBezTo>
                  <a:cubicBezTo>
                    <a:pt x="38479" y="504914"/>
                    <a:pt x="31315" y="530426"/>
                    <a:pt x="31315" y="530426"/>
                  </a:cubicBezTo>
                  <a:cubicBezTo>
                    <a:pt x="29227" y="576355"/>
                    <a:pt x="28578" y="622371"/>
                    <a:pt x="25052" y="668212"/>
                  </a:cubicBezTo>
                  <a:cubicBezTo>
                    <a:pt x="24266" y="678435"/>
                    <a:pt x="16083" y="701383"/>
                    <a:pt x="12526" y="712053"/>
                  </a:cubicBezTo>
                  <a:cubicBezTo>
                    <a:pt x="10438" y="730842"/>
                    <a:pt x="9371" y="749773"/>
                    <a:pt x="6263" y="768421"/>
                  </a:cubicBezTo>
                  <a:cubicBezTo>
                    <a:pt x="5178" y="774933"/>
                    <a:pt x="0" y="780608"/>
                    <a:pt x="0" y="787210"/>
                  </a:cubicBezTo>
                  <a:cubicBezTo>
                    <a:pt x="0" y="818595"/>
                    <a:pt x="4175" y="849840"/>
                    <a:pt x="6263" y="881155"/>
                  </a:cubicBezTo>
                  <a:cubicBezTo>
                    <a:pt x="43455" y="878056"/>
                    <a:pt x="81088" y="894674"/>
                    <a:pt x="93945" y="856103"/>
                  </a:cubicBezTo>
                  <a:cubicBezTo>
                    <a:pt x="97961" y="844056"/>
                    <a:pt x="97718" y="830977"/>
                    <a:pt x="100208" y="818525"/>
                  </a:cubicBezTo>
                  <a:cubicBezTo>
                    <a:pt x="101896" y="810084"/>
                    <a:pt x="103998" y="801718"/>
                    <a:pt x="106471" y="793473"/>
                  </a:cubicBezTo>
                  <a:cubicBezTo>
                    <a:pt x="110265" y="780826"/>
                    <a:pt x="114822" y="768421"/>
                    <a:pt x="118997" y="755895"/>
                  </a:cubicBezTo>
                  <a:lnTo>
                    <a:pt x="125260" y="737105"/>
                  </a:lnTo>
                  <a:cubicBezTo>
                    <a:pt x="127348" y="687001"/>
                    <a:pt x="128073" y="636822"/>
                    <a:pt x="131523" y="586793"/>
                  </a:cubicBezTo>
                  <a:cubicBezTo>
                    <a:pt x="133259" y="561619"/>
                    <a:pt x="138030" y="557753"/>
                    <a:pt x="144049" y="536689"/>
                  </a:cubicBezTo>
                  <a:cubicBezTo>
                    <a:pt x="146414" y="528412"/>
                    <a:pt x="147948" y="519914"/>
                    <a:pt x="150313" y="511637"/>
                  </a:cubicBezTo>
                  <a:cubicBezTo>
                    <a:pt x="152127" y="505289"/>
                    <a:pt x="154975" y="499253"/>
                    <a:pt x="156576" y="492848"/>
                  </a:cubicBezTo>
                  <a:cubicBezTo>
                    <a:pt x="159158" y="482521"/>
                    <a:pt x="159018" y="471469"/>
                    <a:pt x="162839" y="461533"/>
                  </a:cubicBezTo>
                  <a:cubicBezTo>
                    <a:pt x="210145" y="338537"/>
                    <a:pt x="169919" y="453635"/>
                    <a:pt x="200417" y="392640"/>
                  </a:cubicBezTo>
                  <a:cubicBezTo>
                    <a:pt x="226347" y="340780"/>
                    <a:pt x="183308" y="408909"/>
                    <a:pt x="219206" y="355062"/>
                  </a:cubicBezTo>
                  <a:cubicBezTo>
                    <a:pt x="221294" y="344624"/>
                    <a:pt x="222103" y="333846"/>
                    <a:pt x="225469" y="323747"/>
                  </a:cubicBezTo>
                  <a:cubicBezTo>
                    <a:pt x="236448" y="290811"/>
                    <a:pt x="236778" y="307392"/>
                    <a:pt x="250521" y="279905"/>
                  </a:cubicBezTo>
                  <a:cubicBezTo>
                    <a:pt x="253473" y="274000"/>
                    <a:pt x="254696" y="267379"/>
                    <a:pt x="256784" y="261116"/>
                  </a:cubicBezTo>
                  <a:cubicBezTo>
                    <a:pt x="258872" y="244415"/>
                    <a:pt x="259520" y="227470"/>
                    <a:pt x="263047" y="211012"/>
                  </a:cubicBezTo>
                  <a:cubicBezTo>
                    <a:pt x="265814" y="198102"/>
                    <a:pt x="272371" y="186243"/>
                    <a:pt x="275573" y="173434"/>
                  </a:cubicBezTo>
                  <a:lnTo>
                    <a:pt x="281836" y="148382"/>
                  </a:lnTo>
                  <a:cubicBezTo>
                    <a:pt x="279748" y="114979"/>
                    <a:pt x="283238" y="80752"/>
                    <a:pt x="275573" y="48174"/>
                  </a:cubicBezTo>
                  <a:cubicBezTo>
                    <a:pt x="274061" y="41748"/>
                    <a:pt x="262277" y="45573"/>
                    <a:pt x="256784" y="41911"/>
                  </a:cubicBezTo>
                  <a:cubicBezTo>
                    <a:pt x="249414" y="36998"/>
                    <a:pt x="243665" y="29926"/>
                    <a:pt x="237995" y="23122"/>
                  </a:cubicBezTo>
                  <a:cubicBezTo>
                    <a:pt x="233176" y="17339"/>
                    <a:pt x="231491" y="8849"/>
                    <a:pt x="225469" y="4333"/>
                  </a:cubicBezTo>
                  <a:cubicBezTo>
                    <a:pt x="222129" y="1828"/>
                    <a:pt x="222337" y="-4018"/>
                    <a:pt x="219206" y="4333"/>
                  </a:cubicBezTo>
                  <a:close/>
                </a:path>
              </a:pathLst>
            </a:cu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7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  <p:pic>
          <p:nvPicPr>
            <p:cNvPr id="25" name="Picture 22">
              <a:extLst>
                <a:ext uri="{FF2B5EF4-FFF2-40B4-BE49-F238E27FC236}">
                  <a16:creationId xmlns="" xmlns:a16="http://schemas.microsoft.com/office/drawing/2014/main" id="{FA37A685-C657-62A8-304A-300B6441AF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" t="1" b="9570"/>
            <a:stretch/>
          </p:blipFill>
          <p:spPr bwMode="auto">
            <a:xfrm rot="20185958">
              <a:off x="2989331" y="3702938"/>
              <a:ext cx="657018" cy="4075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Рисунок 6">
              <a:extLst>
                <a:ext uri="{FF2B5EF4-FFF2-40B4-BE49-F238E27FC236}">
                  <a16:creationId xmlns="" xmlns:a16="http://schemas.microsoft.com/office/drawing/2014/main" id="{E31E1149-AC0B-9D16-273E-6FC6363E0C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8" t="9608" r="29" b="8912"/>
            <a:stretch/>
          </p:blipFill>
          <p:spPr bwMode="auto">
            <a:xfrm rot="3954653">
              <a:off x="2112208" y="4052057"/>
              <a:ext cx="368582" cy="496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Прямоугольник 26">
              <a:extLst>
                <a:ext uri="{FF2B5EF4-FFF2-40B4-BE49-F238E27FC236}">
                  <a16:creationId xmlns="" xmlns:a16="http://schemas.microsoft.com/office/drawing/2014/main" id="{7D757F93-1A51-A2B5-6BEA-3FFB7F87E066}"/>
                </a:ext>
              </a:extLst>
            </p:cNvPr>
            <p:cNvSpPr/>
            <p:nvPr/>
          </p:nvSpPr>
          <p:spPr bwMode="auto">
            <a:xfrm>
              <a:off x="1721292" y="4545907"/>
              <a:ext cx="265025" cy="20095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7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903643E4-632B-B3C1-0075-489EE0B05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8058" t="21133" b="6064"/>
            <a:stretch/>
          </p:blipFill>
          <p:spPr>
            <a:xfrm rot="4055732">
              <a:off x="2582661" y="3862877"/>
              <a:ext cx="392188" cy="521978"/>
            </a:xfrm>
            <a:prstGeom prst="rect">
              <a:avLst/>
            </a:prstGeom>
          </p:spPr>
        </p:pic>
        <p:sp>
          <p:nvSpPr>
            <p:cNvPr id="32" name="Freeform 4">
              <a:extLst>
                <a:ext uri="{FF2B5EF4-FFF2-40B4-BE49-F238E27FC236}">
                  <a16:creationId xmlns="" xmlns:a16="http://schemas.microsoft.com/office/drawing/2014/main" id="{6279A519-0CA6-7E78-7306-7F7A8A00F29C}"/>
                </a:ext>
              </a:extLst>
            </p:cNvPr>
            <p:cNvSpPr/>
            <p:nvPr/>
          </p:nvSpPr>
          <p:spPr>
            <a:xfrm>
              <a:off x="2873319" y="3608255"/>
              <a:ext cx="2390915" cy="693997"/>
            </a:xfrm>
            <a:custGeom>
              <a:avLst/>
              <a:gdLst>
                <a:gd name="connsiteX0" fmla="*/ 1621972 w 1621972"/>
                <a:gd name="connsiteY0" fmla="*/ 0 h 925286"/>
                <a:gd name="connsiteX1" fmla="*/ 0 w 1621972"/>
                <a:gd name="connsiteY1" fmla="*/ 925286 h 925286"/>
                <a:gd name="connsiteX2" fmla="*/ 1621972 w 1621972"/>
                <a:gd name="connsiteY2" fmla="*/ 849086 h 925286"/>
                <a:gd name="connsiteX3" fmla="*/ 1621972 w 1621972"/>
                <a:gd name="connsiteY3" fmla="*/ 0 h 925286"/>
                <a:gd name="connsiteX0" fmla="*/ 1632858 w 1632858"/>
                <a:gd name="connsiteY0" fmla="*/ 0 h 957943"/>
                <a:gd name="connsiteX1" fmla="*/ 0 w 1632858"/>
                <a:gd name="connsiteY1" fmla="*/ 957943 h 957943"/>
                <a:gd name="connsiteX2" fmla="*/ 1621972 w 1632858"/>
                <a:gd name="connsiteY2" fmla="*/ 881743 h 957943"/>
                <a:gd name="connsiteX3" fmla="*/ 1632858 w 1632858"/>
                <a:gd name="connsiteY3" fmla="*/ 0 h 957943"/>
                <a:gd name="connsiteX0" fmla="*/ 1632858 w 1654629"/>
                <a:gd name="connsiteY0" fmla="*/ 0 h 957943"/>
                <a:gd name="connsiteX1" fmla="*/ 0 w 1654629"/>
                <a:gd name="connsiteY1" fmla="*/ 957943 h 957943"/>
                <a:gd name="connsiteX2" fmla="*/ 1654629 w 1654629"/>
                <a:gd name="connsiteY2" fmla="*/ 903515 h 957943"/>
                <a:gd name="connsiteX3" fmla="*/ 1632858 w 1654629"/>
                <a:gd name="connsiteY3" fmla="*/ 0 h 957943"/>
                <a:gd name="connsiteX0" fmla="*/ 1643743 w 1654629"/>
                <a:gd name="connsiteY0" fmla="*/ 0 h 979714"/>
                <a:gd name="connsiteX1" fmla="*/ 0 w 1654629"/>
                <a:gd name="connsiteY1" fmla="*/ 979714 h 979714"/>
                <a:gd name="connsiteX2" fmla="*/ 1654629 w 1654629"/>
                <a:gd name="connsiteY2" fmla="*/ 925286 h 979714"/>
                <a:gd name="connsiteX3" fmla="*/ 1643743 w 1654629"/>
                <a:gd name="connsiteY3" fmla="*/ 0 h 979714"/>
                <a:gd name="connsiteX0" fmla="*/ 1630212 w 1654629"/>
                <a:gd name="connsiteY0" fmla="*/ 0 h 947057"/>
                <a:gd name="connsiteX1" fmla="*/ 0 w 1654629"/>
                <a:gd name="connsiteY1" fmla="*/ 947057 h 947057"/>
                <a:gd name="connsiteX2" fmla="*/ 1654629 w 1654629"/>
                <a:gd name="connsiteY2" fmla="*/ 892629 h 947057"/>
                <a:gd name="connsiteX3" fmla="*/ 1630212 w 1654629"/>
                <a:gd name="connsiteY3" fmla="*/ 0 h 947057"/>
                <a:gd name="connsiteX0" fmla="*/ 1657273 w 1657273"/>
                <a:gd name="connsiteY0" fmla="*/ 0 h 968828"/>
                <a:gd name="connsiteX1" fmla="*/ 0 w 1657273"/>
                <a:gd name="connsiteY1" fmla="*/ 968828 h 968828"/>
                <a:gd name="connsiteX2" fmla="*/ 1654629 w 1657273"/>
                <a:gd name="connsiteY2" fmla="*/ 914400 h 968828"/>
                <a:gd name="connsiteX3" fmla="*/ 1657273 w 1657273"/>
                <a:gd name="connsiteY3" fmla="*/ 0 h 968828"/>
                <a:gd name="connsiteX0" fmla="*/ 1684334 w 1684334"/>
                <a:gd name="connsiteY0" fmla="*/ 0 h 990599"/>
                <a:gd name="connsiteX1" fmla="*/ 0 w 1684334"/>
                <a:gd name="connsiteY1" fmla="*/ 990599 h 990599"/>
                <a:gd name="connsiteX2" fmla="*/ 1654629 w 1684334"/>
                <a:gd name="connsiteY2" fmla="*/ 936171 h 990599"/>
                <a:gd name="connsiteX3" fmla="*/ 1684334 w 1684334"/>
                <a:gd name="connsiteY3" fmla="*/ 0 h 990599"/>
                <a:gd name="connsiteX0" fmla="*/ 1589618 w 1654636"/>
                <a:gd name="connsiteY0" fmla="*/ 0 h 947056"/>
                <a:gd name="connsiteX1" fmla="*/ 0 w 1654636"/>
                <a:gd name="connsiteY1" fmla="*/ 947056 h 947056"/>
                <a:gd name="connsiteX2" fmla="*/ 1654629 w 1654636"/>
                <a:gd name="connsiteY2" fmla="*/ 892628 h 947056"/>
                <a:gd name="connsiteX3" fmla="*/ 1589618 w 1654636"/>
                <a:gd name="connsiteY3" fmla="*/ 0 h 947056"/>
                <a:gd name="connsiteX0" fmla="*/ 1603149 w 1654638"/>
                <a:gd name="connsiteY0" fmla="*/ 0 h 979713"/>
                <a:gd name="connsiteX1" fmla="*/ 0 w 1654638"/>
                <a:gd name="connsiteY1" fmla="*/ 979713 h 979713"/>
                <a:gd name="connsiteX2" fmla="*/ 1654629 w 1654638"/>
                <a:gd name="connsiteY2" fmla="*/ 925285 h 979713"/>
                <a:gd name="connsiteX3" fmla="*/ 1603149 w 1654638"/>
                <a:gd name="connsiteY3" fmla="*/ 0 h 979713"/>
                <a:gd name="connsiteX0" fmla="*/ 1603149 w 1627589"/>
                <a:gd name="connsiteY0" fmla="*/ 0 h 979713"/>
                <a:gd name="connsiteX1" fmla="*/ 0 w 1627589"/>
                <a:gd name="connsiteY1" fmla="*/ 979713 h 979713"/>
                <a:gd name="connsiteX2" fmla="*/ 1627568 w 1627589"/>
                <a:gd name="connsiteY2" fmla="*/ 914399 h 979713"/>
                <a:gd name="connsiteX3" fmla="*/ 1603149 w 1627589"/>
                <a:gd name="connsiteY3" fmla="*/ 0 h 979713"/>
                <a:gd name="connsiteX0" fmla="*/ 1603149 w 1611762"/>
                <a:gd name="connsiteY0" fmla="*/ 0 h 979713"/>
                <a:gd name="connsiteX1" fmla="*/ 0 w 1611762"/>
                <a:gd name="connsiteY1" fmla="*/ 979713 h 979713"/>
                <a:gd name="connsiteX2" fmla="*/ 1611709 w 1611762"/>
                <a:gd name="connsiteY2" fmla="*/ 910146 h 979713"/>
                <a:gd name="connsiteX3" fmla="*/ 1603149 w 1611762"/>
                <a:gd name="connsiteY3" fmla="*/ 0 h 979713"/>
                <a:gd name="connsiteX0" fmla="*/ 1581944 w 1611727"/>
                <a:gd name="connsiteY0" fmla="*/ 0 h 979713"/>
                <a:gd name="connsiteX1" fmla="*/ 0 w 1611727"/>
                <a:gd name="connsiteY1" fmla="*/ 979713 h 979713"/>
                <a:gd name="connsiteX2" fmla="*/ 1611709 w 1611727"/>
                <a:gd name="connsiteY2" fmla="*/ 910146 h 979713"/>
                <a:gd name="connsiteX3" fmla="*/ 1581944 w 1611727"/>
                <a:gd name="connsiteY3" fmla="*/ 0 h 979713"/>
                <a:gd name="connsiteX0" fmla="*/ 1581944 w 1586350"/>
                <a:gd name="connsiteY0" fmla="*/ 0 h 979713"/>
                <a:gd name="connsiteX1" fmla="*/ 0 w 1586350"/>
                <a:gd name="connsiteY1" fmla="*/ 979713 h 979713"/>
                <a:gd name="connsiteX2" fmla="*/ 1586263 w 1586350"/>
                <a:gd name="connsiteY2" fmla="*/ 920382 h 979713"/>
                <a:gd name="connsiteX3" fmla="*/ 1581944 w 1586350"/>
                <a:gd name="connsiteY3" fmla="*/ 0 h 979713"/>
                <a:gd name="connsiteX0" fmla="*/ 1581944 w 1586350"/>
                <a:gd name="connsiteY0" fmla="*/ 0 h 979713"/>
                <a:gd name="connsiteX1" fmla="*/ 0 w 1586350"/>
                <a:gd name="connsiteY1" fmla="*/ 979713 h 979713"/>
                <a:gd name="connsiteX2" fmla="*/ 1586263 w 1586350"/>
                <a:gd name="connsiteY2" fmla="*/ 920382 h 979713"/>
                <a:gd name="connsiteX3" fmla="*/ 1581944 w 1586350"/>
                <a:gd name="connsiteY3" fmla="*/ 0 h 979713"/>
                <a:gd name="connsiteX0" fmla="*/ 1581944 w 1582267"/>
                <a:gd name="connsiteY0" fmla="*/ 0 h 979713"/>
                <a:gd name="connsiteX1" fmla="*/ 0 w 1582267"/>
                <a:gd name="connsiteY1" fmla="*/ 979713 h 979713"/>
                <a:gd name="connsiteX2" fmla="*/ 1582022 w 1582267"/>
                <a:gd name="connsiteY2" fmla="*/ 920382 h 979713"/>
                <a:gd name="connsiteX3" fmla="*/ 1581944 w 1582267"/>
                <a:gd name="connsiteY3" fmla="*/ 0 h 979713"/>
                <a:gd name="connsiteX0" fmla="*/ 1581944 w 1582267"/>
                <a:gd name="connsiteY0" fmla="*/ 0 h 972229"/>
                <a:gd name="connsiteX1" fmla="*/ 0 w 1582267"/>
                <a:gd name="connsiteY1" fmla="*/ 972229 h 972229"/>
                <a:gd name="connsiteX2" fmla="*/ 1582022 w 1582267"/>
                <a:gd name="connsiteY2" fmla="*/ 912898 h 972229"/>
                <a:gd name="connsiteX3" fmla="*/ 1581944 w 1582267"/>
                <a:gd name="connsiteY3" fmla="*/ 0 h 972229"/>
                <a:gd name="connsiteX0" fmla="*/ 1577945 w 1582112"/>
                <a:gd name="connsiteY0" fmla="*/ 0 h 974723"/>
                <a:gd name="connsiteX1" fmla="*/ 0 w 1582112"/>
                <a:gd name="connsiteY1" fmla="*/ 974723 h 974723"/>
                <a:gd name="connsiteX2" fmla="*/ 1582022 w 1582112"/>
                <a:gd name="connsiteY2" fmla="*/ 915392 h 974723"/>
                <a:gd name="connsiteX3" fmla="*/ 1577945 w 1582112"/>
                <a:gd name="connsiteY3" fmla="*/ 0 h 974723"/>
                <a:gd name="connsiteX0" fmla="*/ 1575945 w 1582091"/>
                <a:gd name="connsiteY0" fmla="*/ 0 h 969734"/>
                <a:gd name="connsiteX1" fmla="*/ 0 w 1582091"/>
                <a:gd name="connsiteY1" fmla="*/ 969734 h 969734"/>
                <a:gd name="connsiteX2" fmla="*/ 1582022 w 1582091"/>
                <a:gd name="connsiteY2" fmla="*/ 910403 h 969734"/>
                <a:gd name="connsiteX3" fmla="*/ 1575945 w 1582091"/>
                <a:gd name="connsiteY3" fmla="*/ 0 h 969734"/>
                <a:gd name="connsiteX0" fmla="*/ 1575945 w 1582091"/>
                <a:gd name="connsiteY0" fmla="*/ 0 h 972229"/>
                <a:gd name="connsiteX1" fmla="*/ 0 w 1582091"/>
                <a:gd name="connsiteY1" fmla="*/ 972229 h 972229"/>
                <a:gd name="connsiteX2" fmla="*/ 1582022 w 1582091"/>
                <a:gd name="connsiteY2" fmla="*/ 912898 h 972229"/>
                <a:gd name="connsiteX3" fmla="*/ 1575945 w 1582091"/>
                <a:gd name="connsiteY3" fmla="*/ 0 h 972229"/>
                <a:gd name="connsiteX0" fmla="*/ 1575945 w 1582091"/>
                <a:gd name="connsiteY0" fmla="*/ 0 h 974724"/>
                <a:gd name="connsiteX1" fmla="*/ 0 w 1582091"/>
                <a:gd name="connsiteY1" fmla="*/ 974724 h 974724"/>
                <a:gd name="connsiteX2" fmla="*/ 1582022 w 1582091"/>
                <a:gd name="connsiteY2" fmla="*/ 915393 h 974724"/>
                <a:gd name="connsiteX3" fmla="*/ 1575945 w 1582091"/>
                <a:gd name="connsiteY3" fmla="*/ 0 h 974724"/>
                <a:gd name="connsiteX0" fmla="*/ 1575945 w 1578155"/>
                <a:gd name="connsiteY0" fmla="*/ 0 h 974724"/>
                <a:gd name="connsiteX1" fmla="*/ 0 w 1578155"/>
                <a:gd name="connsiteY1" fmla="*/ 974724 h 974724"/>
                <a:gd name="connsiteX2" fmla="*/ 1578023 w 1578155"/>
                <a:gd name="connsiteY2" fmla="*/ 920382 h 974724"/>
                <a:gd name="connsiteX3" fmla="*/ 1575945 w 1578155"/>
                <a:gd name="connsiteY3" fmla="*/ 0 h 974724"/>
                <a:gd name="connsiteX0" fmla="*/ 1575945 w 1578155"/>
                <a:gd name="connsiteY0" fmla="*/ 0 h 974724"/>
                <a:gd name="connsiteX1" fmla="*/ 0 w 1578155"/>
                <a:gd name="connsiteY1" fmla="*/ 974724 h 974724"/>
                <a:gd name="connsiteX2" fmla="*/ 1578023 w 1578155"/>
                <a:gd name="connsiteY2" fmla="*/ 922875 h 974724"/>
                <a:gd name="connsiteX3" fmla="*/ 1575945 w 1578155"/>
                <a:gd name="connsiteY3" fmla="*/ 0 h 974724"/>
                <a:gd name="connsiteX0" fmla="*/ 1585943 w 1588153"/>
                <a:gd name="connsiteY0" fmla="*/ 0 h 972229"/>
                <a:gd name="connsiteX1" fmla="*/ 0 w 1588153"/>
                <a:gd name="connsiteY1" fmla="*/ 972229 h 972229"/>
                <a:gd name="connsiteX2" fmla="*/ 1588021 w 1588153"/>
                <a:gd name="connsiteY2" fmla="*/ 922875 h 972229"/>
                <a:gd name="connsiteX3" fmla="*/ 1585943 w 1588153"/>
                <a:gd name="connsiteY3" fmla="*/ 0 h 972229"/>
                <a:gd name="connsiteX0" fmla="*/ 1593941 w 1596151"/>
                <a:gd name="connsiteY0" fmla="*/ 0 h 999669"/>
                <a:gd name="connsiteX1" fmla="*/ 0 w 1596151"/>
                <a:gd name="connsiteY1" fmla="*/ 999669 h 999669"/>
                <a:gd name="connsiteX2" fmla="*/ 1596019 w 1596151"/>
                <a:gd name="connsiteY2" fmla="*/ 922875 h 999669"/>
                <a:gd name="connsiteX3" fmla="*/ 1593941 w 1596151"/>
                <a:gd name="connsiteY3" fmla="*/ 0 h 99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6151" h="999669">
                  <a:moveTo>
                    <a:pt x="1593941" y="0"/>
                  </a:moveTo>
                  <a:lnTo>
                    <a:pt x="0" y="999669"/>
                  </a:lnTo>
                  <a:lnTo>
                    <a:pt x="1596019" y="922875"/>
                  </a:lnTo>
                  <a:cubicBezTo>
                    <a:pt x="1596900" y="618075"/>
                    <a:pt x="1593060" y="304800"/>
                    <a:pt x="1593941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3" name="Freeform 3">
              <a:extLst>
                <a:ext uri="{FF2B5EF4-FFF2-40B4-BE49-F238E27FC236}">
                  <a16:creationId xmlns="" xmlns:a16="http://schemas.microsoft.com/office/drawing/2014/main" id="{A7A34750-83E7-A8CE-3D34-098A715F6DB8}"/>
                </a:ext>
              </a:extLst>
            </p:cNvPr>
            <p:cNvSpPr/>
            <p:nvPr/>
          </p:nvSpPr>
          <p:spPr>
            <a:xfrm>
              <a:off x="3201610" y="1299383"/>
              <a:ext cx="2067703" cy="2433801"/>
            </a:xfrm>
            <a:custGeom>
              <a:avLst/>
              <a:gdLst>
                <a:gd name="connsiteX0" fmla="*/ 1621972 w 1621972"/>
                <a:gd name="connsiteY0" fmla="*/ 0 h 2035628"/>
                <a:gd name="connsiteX1" fmla="*/ 0 w 1621972"/>
                <a:gd name="connsiteY1" fmla="*/ 2035628 h 2035628"/>
                <a:gd name="connsiteX2" fmla="*/ 1621972 w 1621972"/>
                <a:gd name="connsiteY2" fmla="*/ 892628 h 2035628"/>
                <a:gd name="connsiteX3" fmla="*/ 1621972 w 1621972"/>
                <a:gd name="connsiteY3" fmla="*/ 0 h 2035628"/>
                <a:gd name="connsiteX0" fmla="*/ 1621972 w 1654629"/>
                <a:gd name="connsiteY0" fmla="*/ 0 h 2035628"/>
                <a:gd name="connsiteX1" fmla="*/ 0 w 1654629"/>
                <a:gd name="connsiteY1" fmla="*/ 2035628 h 2035628"/>
                <a:gd name="connsiteX2" fmla="*/ 1654629 w 1654629"/>
                <a:gd name="connsiteY2" fmla="*/ 881742 h 2035628"/>
                <a:gd name="connsiteX3" fmla="*/ 1621972 w 1654629"/>
                <a:gd name="connsiteY3" fmla="*/ 0 h 2035628"/>
                <a:gd name="connsiteX0" fmla="*/ 1635503 w 1654629"/>
                <a:gd name="connsiteY0" fmla="*/ 0 h 2013857"/>
                <a:gd name="connsiteX1" fmla="*/ 0 w 1654629"/>
                <a:gd name="connsiteY1" fmla="*/ 2013857 h 2013857"/>
                <a:gd name="connsiteX2" fmla="*/ 1654629 w 1654629"/>
                <a:gd name="connsiteY2" fmla="*/ 859971 h 2013857"/>
                <a:gd name="connsiteX3" fmla="*/ 1635503 w 1654629"/>
                <a:gd name="connsiteY3" fmla="*/ 0 h 2013857"/>
                <a:gd name="connsiteX0" fmla="*/ 1594911 w 1654629"/>
                <a:gd name="connsiteY0" fmla="*/ 0 h 2002971"/>
                <a:gd name="connsiteX1" fmla="*/ 0 w 1654629"/>
                <a:gd name="connsiteY1" fmla="*/ 2002971 h 2002971"/>
                <a:gd name="connsiteX2" fmla="*/ 1654629 w 1654629"/>
                <a:gd name="connsiteY2" fmla="*/ 849085 h 2002971"/>
                <a:gd name="connsiteX3" fmla="*/ 1594911 w 1654629"/>
                <a:gd name="connsiteY3" fmla="*/ 0 h 2002971"/>
                <a:gd name="connsiteX0" fmla="*/ 1600197 w 1654629"/>
                <a:gd name="connsiteY0" fmla="*/ 0 h 2002971"/>
                <a:gd name="connsiteX1" fmla="*/ 0 w 1654629"/>
                <a:gd name="connsiteY1" fmla="*/ 2002971 h 2002971"/>
                <a:gd name="connsiteX2" fmla="*/ 1654629 w 1654629"/>
                <a:gd name="connsiteY2" fmla="*/ 849085 h 2002971"/>
                <a:gd name="connsiteX3" fmla="*/ 1600197 w 1654629"/>
                <a:gd name="connsiteY3" fmla="*/ 0 h 2002971"/>
                <a:gd name="connsiteX0" fmla="*/ 1605484 w 1654629"/>
                <a:gd name="connsiteY0" fmla="*/ 0 h 2007224"/>
                <a:gd name="connsiteX1" fmla="*/ 0 w 1654629"/>
                <a:gd name="connsiteY1" fmla="*/ 2007224 h 2007224"/>
                <a:gd name="connsiteX2" fmla="*/ 1654629 w 1654629"/>
                <a:gd name="connsiteY2" fmla="*/ 853338 h 2007224"/>
                <a:gd name="connsiteX3" fmla="*/ 1605484 w 1654629"/>
                <a:gd name="connsiteY3" fmla="*/ 0 h 2007224"/>
                <a:gd name="connsiteX0" fmla="*/ 1605484 w 1612337"/>
                <a:gd name="connsiteY0" fmla="*/ 0 h 2007224"/>
                <a:gd name="connsiteX1" fmla="*/ 0 w 1612337"/>
                <a:gd name="connsiteY1" fmla="*/ 2007224 h 2007224"/>
                <a:gd name="connsiteX2" fmla="*/ 1612337 w 1612337"/>
                <a:gd name="connsiteY2" fmla="*/ 870350 h 2007224"/>
                <a:gd name="connsiteX3" fmla="*/ 1605484 w 1612337"/>
                <a:gd name="connsiteY3" fmla="*/ 0 h 2007224"/>
                <a:gd name="connsiteX0" fmla="*/ 1605484 w 1612337"/>
                <a:gd name="connsiteY0" fmla="*/ 0 h 2041344"/>
                <a:gd name="connsiteX1" fmla="*/ 0 w 1612337"/>
                <a:gd name="connsiteY1" fmla="*/ 2041344 h 2041344"/>
                <a:gd name="connsiteX2" fmla="*/ 1612337 w 1612337"/>
                <a:gd name="connsiteY2" fmla="*/ 904470 h 2041344"/>
                <a:gd name="connsiteX3" fmla="*/ 1605484 w 1612337"/>
                <a:gd name="connsiteY3" fmla="*/ 0 h 2041344"/>
                <a:gd name="connsiteX0" fmla="*/ 1605484 w 1612337"/>
                <a:gd name="connsiteY0" fmla="*/ 0 h 2041344"/>
                <a:gd name="connsiteX1" fmla="*/ 0 w 1612337"/>
                <a:gd name="connsiteY1" fmla="*/ 2041344 h 2041344"/>
                <a:gd name="connsiteX2" fmla="*/ 1612337 w 1612337"/>
                <a:gd name="connsiteY2" fmla="*/ 911293 h 2041344"/>
                <a:gd name="connsiteX3" fmla="*/ 1605484 w 1612337"/>
                <a:gd name="connsiteY3" fmla="*/ 0 h 2041344"/>
                <a:gd name="connsiteX0" fmla="*/ 1613967 w 1614481"/>
                <a:gd name="connsiteY0" fmla="*/ 0 h 2051579"/>
                <a:gd name="connsiteX1" fmla="*/ 0 w 1614481"/>
                <a:gd name="connsiteY1" fmla="*/ 2051579 h 2051579"/>
                <a:gd name="connsiteX2" fmla="*/ 1612337 w 1614481"/>
                <a:gd name="connsiteY2" fmla="*/ 921528 h 2051579"/>
                <a:gd name="connsiteX3" fmla="*/ 1613967 w 1614481"/>
                <a:gd name="connsiteY3" fmla="*/ 0 h 2051579"/>
                <a:gd name="connsiteX0" fmla="*/ 1597003 w 1612337"/>
                <a:gd name="connsiteY0" fmla="*/ 0 h 2048168"/>
                <a:gd name="connsiteX1" fmla="*/ 0 w 1612337"/>
                <a:gd name="connsiteY1" fmla="*/ 2048168 h 2048168"/>
                <a:gd name="connsiteX2" fmla="*/ 1612337 w 1612337"/>
                <a:gd name="connsiteY2" fmla="*/ 918117 h 2048168"/>
                <a:gd name="connsiteX3" fmla="*/ 1597003 w 1612337"/>
                <a:gd name="connsiteY3" fmla="*/ 0 h 2048168"/>
                <a:gd name="connsiteX0" fmla="*/ 1600839 w 1612337"/>
                <a:gd name="connsiteY0" fmla="*/ 0 h 2043403"/>
                <a:gd name="connsiteX1" fmla="*/ 0 w 1612337"/>
                <a:gd name="connsiteY1" fmla="*/ 2043403 h 2043403"/>
                <a:gd name="connsiteX2" fmla="*/ 1612337 w 1612337"/>
                <a:gd name="connsiteY2" fmla="*/ 913352 h 2043403"/>
                <a:gd name="connsiteX3" fmla="*/ 1600839 w 1612337"/>
                <a:gd name="connsiteY3" fmla="*/ 0 h 2043403"/>
                <a:gd name="connsiteX0" fmla="*/ 1600839 w 1612337"/>
                <a:gd name="connsiteY0" fmla="*/ 0 h 2043403"/>
                <a:gd name="connsiteX1" fmla="*/ 0 w 1612337"/>
                <a:gd name="connsiteY1" fmla="*/ 2043403 h 2043403"/>
                <a:gd name="connsiteX2" fmla="*/ 1612337 w 1612337"/>
                <a:gd name="connsiteY2" fmla="*/ 915735 h 2043403"/>
                <a:gd name="connsiteX3" fmla="*/ 1600839 w 1612337"/>
                <a:gd name="connsiteY3" fmla="*/ 0 h 2043403"/>
                <a:gd name="connsiteX0" fmla="*/ 1598829 w 1610327"/>
                <a:gd name="connsiteY0" fmla="*/ 0 h 2068370"/>
                <a:gd name="connsiteX1" fmla="*/ 0 w 1610327"/>
                <a:gd name="connsiteY1" fmla="*/ 2068370 h 2068370"/>
                <a:gd name="connsiteX2" fmla="*/ 1610327 w 1610327"/>
                <a:gd name="connsiteY2" fmla="*/ 915735 h 2068370"/>
                <a:gd name="connsiteX3" fmla="*/ 1598829 w 1610327"/>
                <a:gd name="connsiteY3" fmla="*/ 0 h 2068370"/>
                <a:gd name="connsiteX0" fmla="*/ 1606584 w 1610327"/>
                <a:gd name="connsiteY0" fmla="*/ 0 h 2068370"/>
                <a:gd name="connsiteX1" fmla="*/ 0 w 1610327"/>
                <a:gd name="connsiteY1" fmla="*/ 2068370 h 2068370"/>
                <a:gd name="connsiteX2" fmla="*/ 1610327 w 1610327"/>
                <a:gd name="connsiteY2" fmla="*/ 915735 h 2068370"/>
                <a:gd name="connsiteX3" fmla="*/ 1606584 w 1610327"/>
                <a:gd name="connsiteY3" fmla="*/ 0 h 2068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0327" h="2068370">
                  <a:moveTo>
                    <a:pt x="1606584" y="0"/>
                  </a:moveTo>
                  <a:lnTo>
                    <a:pt x="0" y="2068370"/>
                  </a:lnTo>
                  <a:lnTo>
                    <a:pt x="1610327" y="915735"/>
                  </a:lnTo>
                  <a:cubicBezTo>
                    <a:pt x="1608043" y="625618"/>
                    <a:pt x="1608868" y="290117"/>
                    <a:pt x="1606584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4" name="Freeform 59">
              <a:extLst>
                <a:ext uri="{FF2B5EF4-FFF2-40B4-BE49-F238E27FC236}">
                  <a16:creationId xmlns="" xmlns:a16="http://schemas.microsoft.com/office/drawing/2014/main" id="{0573D920-B5E2-FA98-EDAD-1F10EBC9BF94}"/>
                </a:ext>
              </a:extLst>
            </p:cNvPr>
            <p:cNvSpPr/>
            <p:nvPr/>
          </p:nvSpPr>
          <p:spPr>
            <a:xfrm flipV="1">
              <a:off x="2479389" y="4459683"/>
              <a:ext cx="2782951" cy="1206851"/>
            </a:xfrm>
            <a:custGeom>
              <a:avLst/>
              <a:gdLst>
                <a:gd name="connsiteX0" fmla="*/ 1621972 w 1621972"/>
                <a:gd name="connsiteY0" fmla="*/ 0 h 925286"/>
                <a:gd name="connsiteX1" fmla="*/ 0 w 1621972"/>
                <a:gd name="connsiteY1" fmla="*/ 925286 h 925286"/>
                <a:gd name="connsiteX2" fmla="*/ 1621972 w 1621972"/>
                <a:gd name="connsiteY2" fmla="*/ 849086 h 925286"/>
                <a:gd name="connsiteX3" fmla="*/ 1621972 w 1621972"/>
                <a:gd name="connsiteY3" fmla="*/ 0 h 925286"/>
                <a:gd name="connsiteX0" fmla="*/ 1632858 w 1632858"/>
                <a:gd name="connsiteY0" fmla="*/ 0 h 957943"/>
                <a:gd name="connsiteX1" fmla="*/ 0 w 1632858"/>
                <a:gd name="connsiteY1" fmla="*/ 957943 h 957943"/>
                <a:gd name="connsiteX2" fmla="*/ 1621972 w 1632858"/>
                <a:gd name="connsiteY2" fmla="*/ 881743 h 957943"/>
                <a:gd name="connsiteX3" fmla="*/ 1632858 w 1632858"/>
                <a:gd name="connsiteY3" fmla="*/ 0 h 957943"/>
                <a:gd name="connsiteX0" fmla="*/ 1632858 w 1654629"/>
                <a:gd name="connsiteY0" fmla="*/ 0 h 957943"/>
                <a:gd name="connsiteX1" fmla="*/ 0 w 1654629"/>
                <a:gd name="connsiteY1" fmla="*/ 957943 h 957943"/>
                <a:gd name="connsiteX2" fmla="*/ 1654629 w 1654629"/>
                <a:gd name="connsiteY2" fmla="*/ 903515 h 957943"/>
                <a:gd name="connsiteX3" fmla="*/ 1632858 w 1654629"/>
                <a:gd name="connsiteY3" fmla="*/ 0 h 957943"/>
                <a:gd name="connsiteX0" fmla="*/ 1643743 w 1654629"/>
                <a:gd name="connsiteY0" fmla="*/ 0 h 979714"/>
                <a:gd name="connsiteX1" fmla="*/ 0 w 1654629"/>
                <a:gd name="connsiteY1" fmla="*/ 979714 h 979714"/>
                <a:gd name="connsiteX2" fmla="*/ 1654629 w 1654629"/>
                <a:gd name="connsiteY2" fmla="*/ 925286 h 979714"/>
                <a:gd name="connsiteX3" fmla="*/ 1643743 w 1654629"/>
                <a:gd name="connsiteY3" fmla="*/ 0 h 979714"/>
                <a:gd name="connsiteX0" fmla="*/ 1630212 w 1654629"/>
                <a:gd name="connsiteY0" fmla="*/ 0 h 947057"/>
                <a:gd name="connsiteX1" fmla="*/ 0 w 1654629"/>
                <a:gd name="connsiteY1" fmla="*/ 947057 h 947057"/>
                <a:gd name="connsiteX2" fmla="*/ 1654629 w 1654629"/>
                <a:gd name="connsiteY2" fmla="*/ 892629 h 947057"/>
                <a:gd name="connsiteX3" fmla="*/ 1630212 w 1654629"/>
                <a:gd name="connsiteY3" fmla="*/ 0 h 947057"/>
                <a:gd name="connsiteX0" fmla="*/ 1657273 w 1657273"/>
                <a:gd name="connsiteY0" fmla="*/ 0 h 968828"/>
                <a:gd name="connsiteX1" fmla="*/ 0 w 1657273"/>
                <a:gd name="connsiteY1" fmla="*/ 968828 h 968828"/>
                <a:gd name="connsiteX2" fmla="*/ 1654629 w 1657273"/>
                <a:gd name="connsiteY2" fmla="*/ 914400 h 968828"/>
                <a:gd name="connsiteX3" fmla="*/ 1657273 w 1657273"/>
                <a:gd name="connsiteY3" fmla="*/ 0 h 968828"/>
                <a:gd name="connsiteX0" fmla="*/ 1684334 w 1684334"/>
                <a:gd name="connsiteY0" fmla="*/ 0 h 990599"/>
                <a:gd name="connsiteX1" fmla="*/ 0 w 1684334"/>
                <a:gd name="connsiteY1" fmla="*/ 990599 h 990599"/>
                <a:gd name="connsiteX2" fmla="*/ 1654629 w 1684334"/>
                <a:gd name="connsiteY2" fmla="*/ 936171 h 990599"/>
                <a:gd name="connsiteX3" fmla="*/ 1684334 w 1684334"/>
                <a:gd name="connsiteY3" fmla="*/ 0 h 990599"/>
                <a:gd name="connsiteX0" fmla="*/ 1589618 w 1654636"/>
                <a:gd name="connsiteY0" fmla="*/ 0 h 947056"/>
                <a:gd name="connsiteX1" fmla="*/ 0 w 1654636"/>
                <a:gd name="connsiteY1" fmla="*/ 947056 h 947056"/>
                <a:gd name="connsiteX2" fmla="*/ 1654629 w 1654636"/>
                <a:gd name="connsiteY2" fmla="*/ 892628 h 947056"/>
                <a:gd name="connsiteX3" fmla="*/ 1589618 w 1654636"/>
                <a:gd name="connsiteY3" fmla="*/ 0 h 947056"/>
                <a:gd name="connsiteX0" fmla="*/ 1603149 w 1654638"/>
                <a:gd name="connsiteY0" fmla="*/ 0 h 979713"/>
                <a:gd name="connsiteX1" fmla="*/ 0 w 1654638"/>
                <a:gd name="connsiteY1" fmla="*/ 979713 h 979713"/>
                <a:gd name="connsiteX2" fmla="*/ 1654629 w 1654638"/>
                <a:gd name="connsiteY2" fmla="*/ 925285 h 979713"/>
                <a:gd name="connsiteX3" fmla="*/ 1603149 w 1654638"/>
                <a:gd name="connsiteY3" fmla="*/ 0 h 979713"/>
                <a:gd name="connsiteX0" fmla="*/ 1603149 w 1627589"/>
                <a:gd name="connsiteY0" fmla="*/ 0 h 979713"/>
                <a:gd name="connsiteX1" fmla="*/ 0 w 1627589"/>
                <a:gd name="connsiteY1" fmla="*/ 979713 h 979713"/>
                <a:gd name="connsiteX2" fmla="*/ 1627568 w 1627589"/>
                <a:gd name="connsiteY2" fmla="*/ 914399 h 979713"/>
                <a:gd name="connsiteX3" fmla="*/ 1603149 w 1627589"/>
                <a:gd name="connsiteY3" fmla="*/ 0 h 979713"/>
                <a:gd name="connsiteX0" fmla="*/ 1603149 w 1606525"/>
                <a:gd name="connsiteY0" fmla="*/ 0 h 979713"/>
                <a:gd name="connsiteX1" fmla="*/ 0 w 1606525"/>
                <a:gd name="connsiteY1" fmla="*/ 979713 h 979713"/>
                <a:gd name="connsiteX2" fmla="*/ 1606422 w 1606525"/>
                <a:gd name="connsiteY2" fmla="*/ 910146 h 979713"/>
                <a:gd name="connsiteX3" fmla="*/ 1603149 w 1606525"/>
                <a:gd name="connsiteY3" fmla="*/ 0 h 979713"/>
                <a:gd name="connsiteX0" fmla="*/ 1603149 w 1603149"/>
                <a:gd name="connsiteY0" fmla="*/ 0 h 979713"/>
                <a:gd name="connsiteX1" fmla="*/ 0 w 1603149"/>
                <a:gd name="connsiteY1" fmla="*/ 979713 h 979713"/>
                <a:gd name="connsiteX2" fmla="*/ 1601135 w 1603149"/>
                <a:gd name="connsiteY2" fmla="*/ 914399 h 979713"/>
                <a:gd name="connsiteX3" fmla="*/ 1603149 w 1603149"/>
                <a:gd name="connsiteY3" fmla="*/ 0 h 979713"/>
                <a:gd name="connsiteX0" fmla="*/ 1608435 w 1608435"/>
                <a:gd name="connsiteY0" fmla="*/ 0 h 988219"/>
                <a:gd name="connsiteX1" fmla="*/ 0 w 1608435"/>
                <a:gd name="connsiteY1" fmla="*/ 988219 h 988219"/>
                <a:gd name="connsiteX2" fmla="*/ 1601135 w 1608435"/>
                <a:gd name="connsiteY2" fmla="*/ 922905 h 988219"/>
                <a:gd name="connsiteX3" fmla="*/ 1608435 w 1608435"/>
                <a:gd name="connsiteY3" fmla="*/ 0 h 988219"/>
                <a:gd name="connsiteX0" fmla="*/ 1591471 w 1601183"/>
                <a:gd name="connsiteY0" fmla="*/ 0 h 991631"/>
                <a:gd name="connsiteX1" fmla="*/ 0 w 1601183"/>
                <a:gd name="connsiteY1" fmla="*/ 991631 h 991631"/>
                <a:gd name="connsiteX2" fmla="*/ 1601135 w 1601183"/>
                <a:gd name="connsiteY2" fmla="*/ 926317 h 991631"/>
                <a:gd name="connsiteX3" fmla="*/ 1591471 w 1601183"/>
                <a:gd name="connsiteY3" fmla="*/ 0 h 991631"/>
                <a:gd name="connsiteX0" fmla="*/ 1587230 w 1601171"/>
                <a:gd name="connsiteY0" fmla="*/ 0 h 991631"/>
                <a:gd name="connsiteX1" fmla="*/ 0 w 1601171"/>
                <a:gd name="connsiteY1" fmla="*/ 991631 h 991631"/>
                <a:gd name="connsiteX2" fmla="*/ 1601135 w 1601171"/>
                <a:gd name="connsiteY2" fmla="*/ 926317 h 991631"/>
                <a:gd name="connsiteX3" fmla="*/ 1587230 w 1601171"/>
                <a:gd name="connsiteY3" fmla="*/ 0 h 991631"/>
                <a:gd name="connsiteX0" fmla="*/ 1587230 w 1601170"/>
                <a:gd name="connsiteY0" fmla="*/ 0 h 988219"/>
                <a:gd name="connsiteX1" fmla="*/ 0 w 1601170"/>
                <a:gd name="connsiteY1" fmla="*/ 988219 h 988219"/>
                <a:gd name="connsiteX2" fmla="*/ 1601135 w 1601170"/>
                <a:gd name="connsiteY2" fmla="*/ 922905 h 988219"/>
                <a:gd name="connsiteX3" fmla="*/ 1587230 w 1601170"/>
                <a:gd name="connsiteY3" fmla="*/ 0 h 988219"/>
                <a:gd name="connsiteX0" fmla="*/ 1587230 w 1601170"/>
                <a:gd name="connsiteY0" fmla="*/ 0 h 991631"/>
                <a:gd name="connsiteX1" fmla="*/ 0 w 1601170"/>
                <a:gd name="connsiteY1" fmla="*/ 991631 h 991631"/>
                <a:gd name="connsiteX2" fmla="*/ 1601135 w 1601170"/>
                <a:gd name="connsiteY2" fmla="*/ 926317 h 991631"/>
                <a:gd name="connsiteX3" fmla="*/ 1587230 w 1601170"/>
                <a:gd name="connsiteY3" fmla="*/ 0 h 991631"/>
                <a:gd name="connsiteX0" fmla="*/ 1589240 w 1603180"/>
                <a:gd name="connsiteY0" fmla="*/ 0 h 949187"/>
                <a:gd name="connsiteX1" fmla="*/ 0 w 1603180"/>
                <a:gd name="connsiteY1" fmla="*/ 949187 h 949187"/>
                <a:gd name="connsiteX2" fmla="*/ 1603145 w 1603180"/>
                <a:gd name="connsiteY2" fmla="*/ 926317 h 949187"/>
                <a:gd name="connsiteX3" fmla="*/ 1589240 w 1603180"/>
                <a:gd name="connsiteY3" fmla="*/ 0 h 949187"/>
                <a:gd name="connsiteX0" fmla="*/ 1589240 w 1603180"/>
                <a:gd name="connsiteY0" fmla="*/ 0 h 954181"/>
                <a:gd name="connsiteX1" fmla="*/ 0 w 1603180"/>
                <a:gd name="connsiteY1" fmla="*/ 954181 h 954181"/>
                <a:gd name="connsiteX2" fmla="*/ 1603145 w 1603180"/>
                <a:gd name="connsiteY2" fmla="*/ 926317 h 954181"/>
                <a:gd name="connsiteX3" fmla="*/ 1589240 w 1603180"/>
                <a:gd name="connsiteY3" fmla="*/ 0 h 954181"/>
                <a:gd name="connsiteX0" fmla="*/ 1591249 w 1605189"/>
                <a:gd name="connsiteY0" fmla="*/ 0 h 956677"/>
                <a:gd name="connsiteX1" fmla="*/ 0 w 1605189"/>
                <a:gd name="connsiteY1" fmla="*/ 956677 h 956677"/>
                <a:gd name="connsiteX2" fmla="*/ 1605154 w 1605189"/>
                <a:gd name="connsiteY2" fmla="*/ 926317 h 956677"/>
                <a:gd name="connsiteX3" fmla="*/ 1591249 w 1605189"/>
                <a:gd name="connsiteY3" fmla="*/ 0 h 956677"/>
                <a:gd name="connsiteX0" fmla="*/ 1591249 w 1601181"/>
                <a:gd name="connsiteY0" fmla="*/ 0 h 956677"/>
                <a:gd name="connsiteX1" fmla="*/ 0 w 1601181"/>
                <a:gd name="connsiteY1" fmla="*/ 956677 h 956677"/>
                <a:gd name="connsiteX2" fmla="*/ 1601134 w 1601181"/>
                <a:gd name="connsiteY2" fmla="*/ 892812 h 956677"/>
                <a:gd name="connsiteX3" fmla="*/ 1591249 w 1601181"/>
                <a:gd name="connsiteY3" fmla="*/ 0 h 956677"/>
                <a:gd name="connsiteX0" fmla="*/ 1591249 w 1607194"/>
                <a:gd name="connsiteY0" fmla="*/ 0 h 956677"/>
                <a:gd name="connsiteX1" fmla="*/ 0 w 1607194"/>
                <a:gd name="connsiteY1" fmla="*/ 956677 h 956677"/>
                <a:gd name="connsiteX2" fmla="*/ 1607163 w 1607194"/>
                <a:gd name="connsiteY2" fmla="*/ 892812 h 956677"/>
                <a:gd name="connsiteX3" fmla="*/ 1591249 w 1607194"/>
                <a:gd name="connsiteY3" fmla="*/ 0 h 956677"/>
                <a:gd name="connsiteX0" fmla="*/ 1591249 w 1603184"/>
                <a:gd name="connsiteY0" fmla="*/ 0 h 956677"/>
                <a:gd name="connsiteX1" fmla="*/ 0 w 1603184"/>
                <a:gd name="connsiteY1" fmla="*/ 956677 h 956677"/>
                <a:gd name="connsiteX2" fmla="*/ 1603144 w 1603184"/>
                <a:gd name="connsiteY2" fmla="*/ 890420 h 956677"/>
                <a:gd name="connsiteX3" fmla="*/ 1591249 w 1603184"/>
                <a:gd name="connsiteY3" fmla="*/ 0 h 956677"/>
                <a:gd name="connsiteX0" fmla="*/ 1591249 w 1601181"/>
                <a:gd name="connsiteY0" fmla="*/ 0 h 956677"/>
                <a:gd name="connsiteX1" fmla="*/ 0 w 1601181"/>
                <a:gd name="connsiteY1" fmla="*/ 956677 h 956677"/>
                <a:gd name="connsiteX2" fmla="*/ 1601134 w 1601181"/>
                <a:gd name="connsiteY2" fmla="*/ 890420 h 956677"/>
                <a:gd name="connsiteX3" fmla="*/ 1591249 w 1601181"/>
                <a:gd name="connsiteY3" fmla="*/ 0 h 956677"/>
                <a:gd name="connsiteX0" fmla="*/ 1591249 w 1597184"/>
                <a:gd name="connsiteY0" fmla="*/ 0 h 956677"/>
                <a:gd name="connsiteX1" fmla="*/ 0 w 1597184"/>
                <a:gd name="connsiteY1" fmla="*/ 956677 h 956677"/>
                <a:gd name="connsiteX2" fmla="*/ 1597114 w 1597184"/>
                <a:gd name="connsiteY2" fmla="*/ 890420 h 956677"/>
                <a:gd name="connsiteX3" fmla="*/ 1591249 w 1597184"/>
                <a:gd name="connsiteY3" fmla="*/ 0 h 956677"/>
                <a:gd name="connsiteX0" fmla="*/ 1593652 w 1597214"/>
                <a:gd name="connsiteY0" fmla="*/ 0 h 956677"/>
                <a:gd name="connsiteX1" fmla="*/ 0 w 1597214"/>
                <a:gd name="connsiteY1" fmla="*/ 956677 h 956677"/>
                <a:gd name="connsiteX2" fmla="*/ 1597114 w 1597214"/>
                <a:gd name="connsiteY2" fmla="*/ 890420 h 956677"/>
                <a:gd name="connsiteX3" fmla="*/ 1593652 w 1597214"/>
                <a:gd name="connsiteY3" fmla="*/ 0 h 9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7214" h="956677">
                  <a:moveTo>
                    <a:pt x="1593652" y="0"/>
                  </a:moveTo>
                  <a:lnTo>
                    <a:pt x="0" y="956677"/>
                  </a:lnTo>
                  <a:lnTo>
                    <a:pt x="1597114" y="890420"/>
                  </a:lnTo>
                  <a:cubicBezTo>
                    <a:pt x="1597995" y="585620"/>
                    <a:pt x="1592771" y="304800"/>
                    <a:pt x="1593652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0E20C6AB-591F-53AC-7FE4-CE748B0C15DB}"/>
                </a:ext>
              </a:extLst>
            </p:cNvPr>
            <p:cNvSpPr txBox="1"/>
            <p:nvPr/>
          </p:nvSpPr>
          <p:spPr>
            <a:xfrm>
              <a:off x="7098534" y="1213557"/>
              <a:ext cx="4792704" cy="15026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ru-RU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Взгляд с «вертолета»- 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визуализация общего плана сетей: Система актуализации схем сетей и выявления аномалий сетей с использованием беспилотного летательного аппарата и цифровых технологий.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6C848425-3708-B282-28FE-FAD535904B1A}"/>
                </a:ext>
              </a:extLst>
            </p:cNvPr>
            <p:cNvSpPr txBox="1"/>
            <p:nvPr/>
          </p:nvSpPr>
          <p:spPr>
            <a:xfrm>
              <a:off x="7098533" y="2778680"/>
              <a:ext cx="5266764" cy="23871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1" u="sng" kern="1200" dirty="0">
                  <a:latin typeface="Arial" panose="020B0604020202020204" pitchFamily="34" charset="0"/>
                  <a:cs typeface="Arial" panose="020B0604020202020204" pitchFamily="34" charset="0"/>
                </a:rPr>
                <a:t>Взгляд с «земли»</a:t>
              </a:r>
              <a:r>
                <a:rPr lang="ru-RU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ru-RU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визуализация  режима работы сетей (стабильный/нестабильный);</a:t>
              </a:r>
            </a:p>
            <a:p>
              <a:pPr algn="just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Контроль всех параметров: давление, расход, температура и </a:t>
              </a:r>
              <a:r>
                <a:rPr lang="ru-RU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т.д.</a:t>
              </a:r>
            </a:p>
            <a:p>
              <a:pPr algn="just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Обход/осмотр тепловых сетей. Инструментальная диагностика тепловых сетей (мобильная корреляция, инфракрасная диагностика )</a:t>
              </a:r>
            </a:p>
            <a:p>
              <a:pPr marL="0" lvl="0" indent="0"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16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F6B8E936-CF35-8D1E-5F7B-C2D6453D85F3}"/>
                </a:ext>
              </a:extLst>
            </p:cNvPr>
            <p:cNvSpPr txBox="1"/>
            <p:nvPr/>
          </p:nvSpPr>
          <p:spPr>
            <a:xfrm>
              <a:off x="7012124" y="4817316"/>
              <a:ext cx="5353174" cy="1116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1" u="sng" kern="1200" dirty="0">
                  <a:latin typeface="Arial" panose="020B0604020202020204" pitchFamily="34" charset="0"/>
                  <a:cs typeface="Arial" panose="020B0604020202020204" pitchFamily="34" charset="0"/>
                </a:rPr>
                <a:t>Взгляд «изнутри» </a:t>
              </a:r>
              <a:r>
                <a:rPr lang="ru-RU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визуализация физического состояния сетей (развертка трубы с выявленными аномальными зонами. Система внутритрубной диагностики сетей. Контроль сетевой воды. </a:t>
              </a:r>
              <a:endParaRPr lang="ru-RU" sz="16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="" xmlns:a16="http://schemas.microsoft.com/office/drawing/2014/main" id="{B5DA597F-797B-0816-23C2-0CFC22CC6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80984" y="1335206"/>
              <a:ext cx="1444754" cy="1372481"/>
            </a:xfrm>
            <a:prstGeom prst="rect">
              <a:avLst/>
            </a:prstGeom>
          </p:spPr>
        </p:pic>
        <p:sp>
          <p:nvSpPr>
            <p:cNvPr id="39" name="Прямоугольник 38">
              <a:extLst>
                <a:ext uri="{FF2B5EF4-FFF2-40B4-BE49-F238E27FC236}">
                  <a16:creationId xmlns="" xmlns:a16="http://schemas.microsoft.com/office/drawing/2014/main" id="{97FC3506-B804-35F2-C88D-D3A9488FE677}"/>
                </a:ext>
              </a:extLst>
            </p:cNvPr>
            <p:cNvSpPr/>
            <p:nvPr/>
          </p:nvSpPr>
          <p:spPr bwMode="auto">
            <a:xfrm>
              <a:off x="6488593" y="4796439"/>
              <a:ext cx="418826" cy="383853"/>
            </a:xfrm>
            <a:prstGeom prst="rect">
              <a:avLst/>
            </a:prstGeom>
            <a:solidFill>
              <a:srgbClr val="003366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itchFamily="34" charset="0"/>
                </a:rPr>
                <a:t>3</a:t>
              </a: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="" xmlns:a16="http://schemas.microsoft.com/office/drawing/2014/main" id="{A37FC825-A7BD-6D9F-7B72-3AED47576042}"/>
                </a:ext>
              </a:extLst>
            </p:cNvPr>
            <p:cNvSpPr/>
            <p:nvPr/>
          </p:nvSpPr>
          <p:spPr bwMode="auto">
            <a:xfrm>
              <a:off x="6492059" y="1335205"/>
              <a:ext cx="415360" cy="448648"/>
            </a:xfrm>
            <a:prstGeom prst="rect">
              <a:avLst/>
            </a:prstGeom>
            <a:solidFill>
              <a:srgbClr val="003366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itchFamily="34" charset="0"/>
                </a:rPr>
                <a:t>1</a:t>
              </a: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="" xmlns:a16="http://schemas.microsoft.com/office/drawing/2014/main" id="{C2925B11-00CC-3C0A-B866-3A3C9859A8DC}"/>
                </a:ext>
              </a:extLst>
            </p:cNvPr>
            <p:cNvSpPr/>
            <p:nvPr/>
          </p:nvSpPr>
          <p:spPr bwMode="auto">
            <a:xfrm>
              <a:off x="6485223" y="3189508"/>
              <a:ext cx="465524" cy="440991"/>
            </a:xfrm>
            <a:prstGeom prst="rect">
              <a:avLst/>
            </a:prstGeom>
            <a:solidFill>
              <a:srgbClr val="003366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7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itchFamily="34" charset="0"/>
                </a:rPr>
                <a:t>2</a:t>
              </a:r>
              <a:endParaRPr kumimoji="0" lang="ru-RU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  <p:pic>
          <p:nvPicPr>
            <p:cNvPr id="42" name="Рисунок 5">
              <a:extLst>
                <a:ext uri="{FF2B5EF4-FFF2-40B4-BE49-F238E27FC236}">
                  <a16:creationId xmlns="" xmlns:a16="http://schemas.microsoft.com/office/drawing/2014/main" id="{D5F3AF29-7554-ECC1-B8C5-534DF4F6A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86513">
              <a:off x="976110" y="3220960"/>
              <a:ext cx="439289" cy="188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C5532E66-8830-0E57-8463-F96E6CD6F85E}"/>
              </a:ext>
            </a:extLst>
          </p:cNvPr>
          <p:cNvSpPr txBox="1"/>
          <p:nvPr/>
        </p:nvSpPr>
        <p:spPr>
          <a:xfrm>
            <a:off x="1162503" y="5513579"/>
            <a:ext cx="87597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" marR="5080">
              <a:lnSpc>
                <a:spcPct val="100000"/>
              </a:lnSpc>
              <a:spcBef>
                <a:spcPts val="95"/>
              </a:spcBef>
              <a:tabLst>
                <a:tab pos="542925" algn="l"/>
              </a:tabLst>
            </a:pPr>
            <a:r>
              <a:rPr lang="ru-RU" b="1" spc="-20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Системное </a:t>
            </a:r>
            <a:r>
              <a:rPr lang="ru-RU" b="1" spc="-5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решение задачи  повышения </a:t>
            </a:r>
            <a:r>
              <a:rPr lang="ru-RU" b="1" spc="-2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«ЭФФЕКТИВНОСТИ» </a:t>
            </a:r>
            <a:r>
              <a:rPr lang="ru-RU" b="1" spc="-5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spc="-10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spc="-10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ра</a:t>
            </a:r>
            <a:r>
              <a:rPr lang="ru-RU" b="1" spc="-35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ru-RU" b="1" spc="-10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b="1" spc="-5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нию</a:t>
            </a:r>
            <a:r>
              <a:rPr lang="ru-RU" b="1" spc="-20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1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spc="-2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spc="-6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spc="-1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b="1" spc="-2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ЕРЬ</a:t>
            </a:r>
            <a:r>
              <a:rPr lang="ru-RU" b="1" spc="-1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b="1" spc="-5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b="1" spc="-5" dirty="0">
                <a:solidFill>
                  <a:srgbClr val="094897"/>
                </a:solidFill>
                <a:latin typeface="Times New Roman" pitchFamily="18" charset="0"/>
                <a:cs typeface="Times New Roman" pitchFamily="18" charset="0"/>
              </a:rPr>
              <a:t>качественно выявлять источники потерь на ранней стадии. </a:t>
            </a:r>
          </a:p>
        </p:txBody>
      </p:sp>
      <p:sp>
        <p:nvSpPr>
          <p:cNvPr id="53" name="object 5">
            <a:extLst>
              <a:ext uri="{FF2B5EF4-FFF2-40B4-BE49-F238E27FC236}">
                <a16:creationId xmlns="" xmlns:a16="http://schemas.microsoft.com/office/drawing/2014/main" id="{92CD0CFC-0DDD-17C2-A7FA-312A935106ED}"/>
              </a:ext>
            </a:extLst>
          </p:cNvPr>
          <p:cNvSpPr/>
          <p:nvPr/>
        </p:nvSpPr>
        <p:spPr>
          <a:xfrm>
            <a:off x="9799433" y="4907021"/>
            <a:ext cx="2199045" cy="13533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73FC448-1F73-5D0E-8D0F-7F80BD0B2B6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8867"/>
          <a:stretch/>
        </p:blipFill>
        <p:spPr bwMode="auto">
          <a:xfrm>
            <a:off x="5336814" y="4024217"/>
            <a:ext cx="1127233" cy="1064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80A479F-97E9-0A65-6EAA-B045BC9EE341}"/>
              </a:ext>
            </a:extLst>
          </p:cNvPr>
          <p:cNvSpPr txBox="1"/>
          <p:nvPr/>
        </p:nvSpPr>
        <p:spPr>
          <a:xfrm>
            <a:off x="1862706" y="6352143"/>
            <a:ext cx="868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Практический опыт эксплуатации системы мониторинга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Ортомат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МТС»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/>
          <a:srcRect l="25874"/>
          <a:stretch/>
        </p:blipFill>
        <p:spPr>
          <a:xfrm flipH="1">
            <a:off x="5308634" y="2599235"/>
            <a:ext cx="1108073" cy="1165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81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71" y="377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8ACF9F-D9A0-49BA-9AC7-F825F9D02258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="" xmlns:a16="http://schemas.microsoft.com/office/drawing/2014/main" id="{701E3DE0-E954-3BF2-DEA9-BCEF64F69E33}"/>
              </a:ext>
            </a:extLst>
          </p:cNvPr>
          <p:cNvSpPr txBox="1"/>
          <p:nvPr/>
        </p:nvSpPr>
        <p:spPr>
          <a:xfrm>
            <a:off x="1110342" y="1037615"/>
            <a:ext cx="10189028" cy="32271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altLang="ru-RU" sz="6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alt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СИСТЕМА </a:t>
            </a:r>
            <a:r>
              <a:rPr lang="ru-RU" altLang="ru-RU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МОНИТОРИНГА </a:t>
            </a:r>
            <a:br>
              <a:rPr lang="ru-RU" altLang="ru-RU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СЕТЕЙ ТЕПЛОСНАБЖЕНИЯ</a:t>
            </a:r>
            <a:br>
              <a:rPr lang="ru-RU" altLang="ru-RU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«ОРТОМАТ МТС»</a:t>
            </a:r>
            <a:endParaRPr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BC98299-DC13-D3E9-7A80-F55AD787ADDC}"/>
              </a:ext>
            </a:extLst>
          </p:cNvPr>
          <p:cNvSpPr txBox="1"/>
          <p:nvPr/>
        </p:nvSpPr>
        <p:spPr>
          <a:xfrm>
            <a:off x="1617290" y="136525"/>
            <a:ext cx="868430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Практический опыт эксплуатации системы мониторинга «</a:t>
            </a:r>
            <a:r>
              <a:rPr lang="ru-RU" dirty="0" err="1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Ортомат</a:t>
            </a:r>
            <a:r>
              <a:rPr lang="ru-RU" dirty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МТС»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3778FC1-BF2A-C9BB-6B4C-6B7F39D3F5EE}"/>
              </a:ext>
            </a:extLst>
          </p:cNvPr>
          <p:cNvSpPr txBox="1"/>
          <p:nvPr/>
        </p:nvSpPr>
        <p:spPr>
          <a:xfrm>
            <a:off x="1862706" y="6352143"/>
            <a:ext cx="868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Практический опыт эксплуатации системы мониторинга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Ортомат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МТС»</a:t>
            </a:r>
          </a:p>
        </p:txBody>
      </p:sp>
    </p:spTree>
    <p:extLst>
      <p:ext uri="{BB962C8B-B14F-4D97-AF65-F5344CB8AC3E}">
        <p14:creationId xmlns:p14="http://schemas.microsoft.com/office/powerpoint/2010/main" val="158337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947BEC8-34D2-66BC-4EE6-3CFE18BBD754}"/>
              </a:ext>
            </a:extLst>
          </p:cNvPr>
          <p:cNvSpPr/>
          <p:nvPr/>
        </p:nvSpPr>
        <p:spPr>
          <a:xfrm>
            <a:off x="1011677" y="4149372"/>
            <a:ext cx="3183576" cy="383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8925" y="188913"/>
            <a:ext cx="7927975" cy="3683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ВВЕДЕНИЕ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19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8ACF9F-D9A0-49BA-9AC7-F825F9D02258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7AE14AF-E681-C761-456F-9A4B28C39D1B}"/>
              </a:ext>
            </a:extLst>
          </p:cNvPr>
          <p:cNvSpPr txBox="1"/>
          <p:nvPr/>
        </p:nvSpPr>
        <p:spPr>
          <a:xfrm>
            <a:off x="5318283" y="834756"/>
            <a:ext cx="3249516" cy="519351"/>
          </a:xfrm>
          <a:prstGeom prst="roundRect">
            <a:avLst>
              <a:gd name="adj" fmla="val 50000"/>
            </a:avLst>
          </a:prstGeom>
          <a:solidFill>
            <a:srgbClr val="973735"/>
          </a:solidFill>
        </p:spPr>
        <p:txBody>
          <a:bodyPr wrap="square" lIns="274320" rtlCol="0" anchor="ctr">
            <a:spAutoFit/>
          </a:bodyPr>
          <a:lstStyle/>
          <a:p>
            <a:pPr algn="ctr"/>
            <a:r>
              <a:rPr lang="ru-RU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</a:t>
            </a:r>
            <a:endParaRPr lang="ko-KR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F6507CF0-A559-69FD-AC9A-15F2F5AA804C}"/>
              </a:ext>
            </a:extLst>
          </p:cNvPr>
          <p:cNvSpPr/>
          <p:nvPr/>
        </p:nvSpPr>
        <p:spPr bwMode="auto">
          <a:xfrm>
            <a:off x="4962466" y="834756"/>
            <a:ext cx="639192" cy="531424"/>
          </a:xfrm>
          <a:prstGeom prst="rect">
            <a:avLst/>
          </a:prstGeom>
          <a:solidFill>
            <a:srgbClr val="973735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78ABADE-2C48-0E83-CE36-8B1AB66E3FD3}"/>
              </a:ext>
            </a:extLst>
          </p:cNvPr>
          <p:cNvSpPr txBox="1"/>
          <p:nvPr/>
        </p:nvSpPr>
        <p:spPr>
          <a:xfrm>
            <a:off x="4906849" y="1354107"/>
            <a:ext cx="6784408" cy="1041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542925" algn="l"/>
              </a:tabLst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Трубопроводы тепловых сетей по сроку службы в значительной степени выработали  ресурс  безопасного и  бесперебойного  функционирования. </a:t>
            </a: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542925" algn="l"/>
              </a:tabLst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542925" algn="l"/>
              </a:tabLst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тепловых сетей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ОТСТАЕТ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темпов их износа.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BC33A42C-D7C6-C12B-4D2A-8BB6BC8D4DC8}"/>
              </a:ext>
            </a:extLst>
          </p:cNvPr>
          <p:cNvSpPr txBox="1"/>
          <p:nvPr/>
        </p:nvSpPr>
        <p:spPr>
          <a:xfrm>
            <a:off x="5400907" y="2517781"/>
            <a:ext cx="3166892" cy="519351"/>
          </a:xfrm>
          <a:prstGeom prst="roundRect">
            <a:avLst>
              <a:gd name="adj" fmla="val 50000"/>
            </a:avLst>
          </a:prstGeom>
          <a:solidFill>
            <a:srgbClr val="973735"/>
          </a:solidFill>
        </p:spPr>
        <p:txBody>
          <a:bodyPr wrap="square" lIns="274320" rtlCol="0" anchor="ctr">
            <a:spAutoFit/>
          </a:bodyPr>
          <a:lstStyle/>
          <a:p>
            <a:pPr algn="ctr"/>
            <a:r>
              <a:rPr lang="ru-RU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проекта:</a:t>
            </a:r>
            <a:endParaRPr lang="ko-KR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BC874CE9-9BE0-4F62-EF44-5EFCACF1A1A3}"/>
              </a:ext>
            </a:extLst>
          </p:cNvPr>
          <p:cNvSpPr/>
          <p:nvPr/>
        </p:nvSpPr>
        <p:spPr bwMode="auto">
          <a:xfrm>
            <a:off x="5039974" y="2497302"/>
            <a:ext cx="639192" cy="560310"/>
          </a:xfrm>
          <a:prstGeom prst="rect">
            <a:avLst/>
          </a:prstGeom>
          <a:solidFill>
            <a:srgbClr val="973735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3CD61C4C-8577-F4CC-7D56-EECD5C8055F7}"/>
              </a:ext>
            </a:extLst>
          </p:cNvPr>
          <p:cNvSpPr txBox="1"/>
          <p:nvPr/>
        </p:nvSpPr>
        <p:spPr>
          <a:xfrm>
            <a:off x="5059525" y="3226905"/>
            <a:ext cx="6736235" cy="138429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228600" indent="-2286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эксплуатации сетей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теплоснабжения.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Обеспечение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сокращения издержек организации (сокращение объемов скрытых потерь теплоносителя). </a:t>
            </a: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Скрытые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потери – неоплаченный теплоноситель.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74DC2EE-B9C6-E7AE-4E51-36E4997004BA}"/>
              </a:ext>
            </a:extLst>
          </p:cNvPr>
          <p:cNvSpPr txBox="1"/>
          <p:nvPr/>
        </p:nvSpPr>
        <p:spPr>
          <a:xfrm>
            <a:off x="5511230" y="5221993"/>
            <a:ext cx="3056569" cy="519351"/>
          </a:xfrm>
          <a:prstGeom prst="roundRect">
            <a:avLst>
              <a:gd name="adj" fmla="val 50000"/>
            </a:avLst>
          </a:prstGeom>
          <a:solidFill>
            <a:srgbClr val="973735"/>
          </a:solidFill>
        </p:spPr>
        <p:txBody>
          <a:bodyPr wrap="square" lIns="274320" rtlCol="0" anchor="ctr">
            <a:spAutoFit/>
          </a:bodyPr>
          <a:lstStyle>
            <a:defPPr>
              <a:defRPr lang="ru-RU"/>
            </a:defPPr>
            <a:lvl1pPr>
              <a:defRPr sz="1400" b="1">
                <a:cs typeface="Arial" pitchFamily="34" charset="0"/>
              </a:defRPr>
            </a:lvl1pPr>
          </a:lstStyle>
          <a:p>
            <a:pPr algn="ctr"/>
            <a:r>
              <a:rPr lang="ru-RU" altLang="ko-KR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r>
              <a:rPr lang="ru-RU" altLang="ko-K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ko-KR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внедрения</a:t>
            </a:r>
            <a:endParaRPr lang="ko-KR" alt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1F825FF4-9296-3D2B-2311-926EC29C6B9C}"/>
              </a:ext>
            </a:extLst>
          </p:cNvPr>
          <p:cNvSpPr/>
          <p:nvPr/>
        </p:nvSpPr>
        <p:spPr bwMode="auto">
          <a:xfrm>
            <a:off x="5198605" y="5209942"/>
            <a:ext cx="648613" cy="543454"/>
          </a:xfrm>
          <a:prstGeom prst="rect">
            <a:avLst/>
          </a:prstGeom>
          <a:solidFill>
            <a:srgbClr val="973735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BE79543F-C854-9AD8-0DA8-9C376E537624}"/>
              </a:ext>
            </a:extLst>
          </p:cNvPr>
          <p:cNvSpPr txBox="1"/>
          <p:nvPr/>
        </p:nvSpPr>
        <p:spPr>
          <a:xfrm>
            <a:off x="8081542" y="4866162"/>
            <a:ext cx="3500858" cy="1186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БЕЗОПАСНОСТЬ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  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ЭФФЕКТИВНОСТЬ,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КАЧЕСТВО УСЛУГ</a:t>
            </a:r>
            <a:endParaRPr lang="ru-RU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="" xmlns:a16="http://schemas.microsoft.com/office/drawing/2014/main" id="{D88D575D-9430-8D31-9870-FEBD59A9D0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118430"/>
              </p:ext>
            </p:extLst>
          </p:nvPr>
        </p:nvGraphicFramePr>
        <p:xfrm>
          <a:off x="416500" y="542093"/>
          <a:ext cx="4846166" cy="2799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Диаграмма 3">
            <a:extLst>
              <a:ext uri="{FF2B5EF4-FFF2-40B4-BE49-F238E27FC236}">
                <a16:creationId xmlns="" xmlns:a16="http://schemas.microsoft.com/office/drawing/2014/main" id="{4B37F545-E547-01C4-6E12-FD9CA974F9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0861141"/>
              </p:ext>
            </p:extLst>
          </p:nvPr>
        </p:nvGraphicFramePr>
        <p:xfrm>
          <a:off x="1011677" y="3163122"/>
          <a:ext cx="4047848" cy="3052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4A1EAF1-C950-DA59-48C5-DF46C6CE85FB}"/>
              </a:ext>
            </a:extLst>
          </p:cNvPr>
          <p:cNvSpPr txBox="1"/>
          <p:nvPr/>
        </p:nvSpPr>
        <p:spPr>
          <a:xfrm>
            <a:off x="1862706" y="6352143"/>
            <a:ext cx="868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Практический опыт эксплуатации системы мониторинга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Ортомат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МТС»</a:t>
            </a:r>
          </a:p>
        </p:txBody>
      </p:sp>
    </p:spTree>
    <p:extLst>
      <p:ext uri="{BB962C8B-B14F-4D97-AF65-F5344CB8AC3E}">
        <p14:creationId xmlns:p14="http://schemas.microsoft.com/office/powerpoint/2010/main" val="249565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0" name="Рисунок 8339">
            <a:extLst>
              <a:ext uri="{FF2B5EF4-FFF2-40B4-BE49-F238E27FC236}">
                <a16:creationId xmlns="" xmlns:a16="http://schemas.microsoft.com/office/drawing/2014/main" id="{85EE263B-A0CE-0AEB-C104-4AB0E6CFD3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63" t="15009" r="4291" b="7055"/>
          <a:stretch/>
        </p:blipFill>
        <p:spPr bwMode="auto">
          <a:xfrm>
            <a:off x="4852133" y="3245308"/>
            <a:ext cx="2250727" cy="1589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71" y="377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7290" y="136525"/>
            <a:ext cx="868430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Применяемые в настоящее время методы контроля за работой тепловых сетей</a:t>
            </a:r>
            <a:endParaRPr lang="ru-RU" dirty="0">
              <a:solidFill>
                <a:srgbClr val="25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19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8ACF9F-D9A0-49BA-9AC7-F825F9D02258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8193" name="Прямоугольник 8192">
            <a:extLst>
              <a:ext uri="{FF2B5EF4-FFF2-40B4-BE49-F238E27FC236}">
                <a16:creationId xmlns="" xmlns:a16="http://schemas.microsoft.com/office/drawing/2014/main" id="{290CD2D3-CA03-4633-EB36-29F594214D69}"/>
              </a:ext>
            </a:extLst>
          </p:cNvPr>
          <p:cNvSpPr/>
          <p:nvPr/>
        </p:nvSpPr>
        <p:spPr>
          <a:xfrm>
            <a:off x="1176673" y="4338661"/>
            <a:ext cx="10262681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258" name="Elbow Connector 60">
            <a:extLst>
              <a:ext uri="{FF2B5EF4-FFF2-40B4-BE49-F238E27FC236}">
                <a16:creationId xmlns="" xmlns:a16="http://schemas.microsoft.com/office/drawing/2014/main" id="{034A1994-BCCC-4668-910B-FB025C427E1A}"/>
              </a:ext>
            </a:extLst>
          </p:cNvPr>
          <p:cNvCxnSpPr>
            <a:cxnSpLocks/>
          </p:cNvCxnSpPr>
          <p:nvPr/>
        </p:nvCxnSpPr>
        <p:spPr>
          <a:xfrm flipV="1">
            <a:off x="7247822" y="2443980"/>
            <a:ext cx="1384313" cy="84567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59" name="Elbow Connector 60">
            <a:extLst>
              <a:ext uri="{FF2B5EF4-FFF2-40B4-BE49-F238E27FC236}">
                <a16:creationId xmlns="" xmlns:a16="http://schemas.microsoft.com/office/drawing/2014/main" id="{1E381BF6-57C6-D0C5-6BF0-ADB099843E80}"/>
              </a:ext>
            </a:extLst>
          </p:cNvPr>
          <p:cNvCxnSpPr>
            <a:cxnSpLocks/>
            <a:stCxn id="8280" idx="5"/>
          </p:cNvCxnSpPr>
          <p:nvPr/>
        </p:nvCxnSpPr>
        <p:spPr>
          <a:xfrm flipH="1" flipV="1">
            <a:off x="4016864" y="2437820"/>
            <a:ext cx="780117" cy="797111"/>
          </a:xfrm>
          <a:prstGeom prst="bentConnector4">
            <a:avLst>
              <a:gd name="adj1" fmla="val 100379"/>
              <a:gd name="adj2" fmla="val 50833"/>
            </a:avLst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60" name="Rectangle 49">
            <a:extLst>
              <a:ext uri="{FF2B5EF4-FFF2-40B4-BE49-F238E27FC236}">
                <a16:creationId xmlns="" xmlns:a16="http://schemas.microsoft.com/office/drawing/2014/main" id="{AEC84701-24C7-883C-E7DD-94BA6908CC1A}"/>
              </a:ext>
            </a:extLst>
          </p:cNvPr>
          <p:cNvSpPr/>
          <p:nvPr/>
        </p:nvSpPr>
        <p:spPr>
          <a:xfrm rot="16200000">
            <a:off x="2449061" y="1306306"/>
            <a:ext cx="1280015" cy="1951335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61" name="Rectangle 51">
            <a:extLst>
              <a:ext uri="{FF2B5EF4-FFF2-40B4-BE49-F238E27FC236}">
                <a16:creationId xmlns="" xmlns:a16="http://schemas.microsoft.com/office/drawing/2014/main" id="{B079091E-669D-C348-F87E-55C2F530C2A4}"/>
              </a:ext>
            </a:extLst>
          </p:cNvPr>
          <p:cNvSpPr/>
          <p:nvPr/>
        </p:nvSpPr>
        <p:spPr>
          <a:xfrm>
            <a:off x="8687312" y="1385854"/>
            <a:ext cx="2735308" cy="107603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8262" name="Straight Arrow Connector 53">
            <a:extLst>
              <a:ext uri="{FF2B5EF4-FFF2-40B4-BE49-F238E27FC236}">
                <a16:creationId xmlns="" xmlns:a16="http://schemas.microsoft.com/office/drawing/2014/main" id="{C7574CB5-B7D9-4ACA-C85A-D7B8A5008539}"/>
              </a:ext>
            </a:extLst>
          </p:cNvPr>
          <p:cNvCxnSpPr>
            <a:cxnSpLocks/>
          </p:cNvCxnSpPr>
          <p:nvPr/>
        </p:nvCxnSpPr>
        <p:spPr>
          <a:xfrm flipV="1">
            <a:off x="5961965" y="2751757"/>
            <a:ext cx="7187" cy="442113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63" name="Rectangle 58">
            <a:extLst>
              <a:ext uri="{FF2B5EF4-FFF2-40B4-BE49-F238E27FC236}">
                <a16:creationId xmlns="" xmlns:a16="http://schemas.microsoft.com/office/drawing/2014/main" id="{61D87C15-E772-A83B-AF1C-F3BC35784BC1}"/>
              </a:ext>
            </a:extLst>
          </p:cNvPr>
          <p:cNvSpPr/>
          <p:nvPr/>
        </p:nvSpPr>
        <p:spPr>
          <a:xfrm>
            <a:off x="1354417" y="1255509"/>
            <a:ext cx="2940230" cy="112156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sz="2700"/>
          </a:p>
        </p:txBody>
      </p:sp>
      <p:sp>
        <p:nvSpPr>
          <p:cNvPr id="8264" name="Rectangle 59">
            <a:extLst>
              <a:ext uri="{FF2B5EF4-FFF2-40B4-BE49-F238E27FC236}">
                <a16:creationId xmlns="" xmlns:a16="http://schemas.microsoft.com/office/drawing/2014/main" id="{41530243-A403-0C01-D1CE-0B8EC85B032D}"/>
              </a:ext>
            </a:extLst>
          </p:cNvPr>
          <p:cNvSpPr/>
          <p:nvPr/>
        </p:nvSpPr>
        <p:spPr>
          <a:xfrm>
            <a:off x="1568951" y="4582986"/>
            <a:ext cx="2516586" cy="12816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65" name="Rectangle 60">
            <a:extLst>
              <a:ext uri="{FF2B5EF4-FFF2-40B4-BE49-F238E27FC236}">
                <a16:creationId xmlns="" xmlns:a16="http://schemas.microsoft.com/office/drawing/2014/main" id="{18B27982-03E4-7AB6-C343-F9B88AE18FFF}"/>
              </a:ext>
            </a:extLst>
          </p:cNvPr>
          <p:cNvSpPr/>
          <p:nvPr/>
        </p:nvSpPr>
        <p:spPr>
          <a:xfrm>
            <a:off x="8019195" y="4600623"/>
            <a:ext cx="2340000" cy="1224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8266" name="Elbow Connector 83">
            <a:extLst>
              <a:ext uri="{FF2B5EF4-FFF2-40B4-BE49-F238E27FC236}">
                <a16:creationId xmlns="" xmlns:a16="http://schemas.microsoft.com/office/drawing/2014/main" id="{FE32589E-DE67-E502-1132-669BD9E34CBB}"/>
              </a:ext>
            </a:extLst>
          </p:cNvPr>
          <p:cNvCxnSpPr>
            <a:cxnSpLocks/>
          </p:cNvCxnSpPr>
          <p:nvPr/>
        </p:nvCxnSpPr>
        <p:spPr>
          <a:xfrm rot="10800000">
            <a:off x="3577105" y="3906869"/>
            <a:ext cx="1283631" cy="138916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68" name="TextBox 8267">
            <a:extLst>
              <a:ext uri="{FF2B5EF4-FFF2-40B4-BE49-F238E27FC236}">
                <a16:creationId xmlns="" xmlns:a16="http://schemas.microsoft.com/office/drawing/2014/main" id="{62E90243-84D1-CAF7-8E97-27C9453865A6}"/>
              </a:ext>
            </a:extLst>
          </p:cNvPr>
          <p:cNvSpPr txBox="1"/>
          <p:nvPr/>
        </p:nvSpPr>
        <p:spPr>
          <a:xfrm>
            <a:off x="2094374" y="809749"/>
            <a:ext cx="2200273" cy="584775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Визуальный метод (осмотр/обход)</a:t>
            </a:r>
          </a:p>
        </p:txBody>
      </p:sp>
      <p:grpSp>
        <p:nvGrpSpPr>
          <p:cNvPr id="8269" name="Group 63">
            <a:extLst>
              <a:ext uri="{FF2B5EF4-FFF2-40B4-BE49-F238E27FC236}">
                <a16:creationId xmlns="" xmlns:a16="http://schemas.microsoft.com/office/drawing/2014/main" id="{80DEFA63-2BA6-730E-141D-CAB35BF76E0F}"/>
              </a:ext>
            </a:extLst>
          </p:cNvPr>
          <p:cNvGrpSpPr/>
          <p:nvPr/>
        </p:nvGrpSpPr>
        <p:grpSpPr>
          <a:xfrm>
            <a:off x="363515" y="2676023"/>
            <a:ext cx="3039951" cy="1190995"/>
            <a:chOff x="5775007" y="2918262"/>
            <a:chExt cx="2299597" cy="993374"/>
          </a:xfrm>
          <a:noFill/>
        </p:grpSpPr>
        <p:sp>
          <p:nvSpPr>
            <p:cNvPr id="8270" name="TextBox 8269">
              <a:extLst>
                <a:ext uri="{FF2B5EF4-FFF2-40B4-BE49-F238E27FC236}">
                  <a16:creationId xmlns="" xmlns:a16="http://schemas.microsoft.com/office/drawing/2014/main" id="{55E2F57E-F4F9-E973-8398-7881F6F41595}"/>
                </a:ext>
              </a:extLst>
            </p:cNvPr>
            <p:cNvSpPr txBox="1"/>
            <p:nvPr/>
          </p:nvSpPr>
          <p:spPr>
            <a:xfrm>
              <a:off x="5818320" y="3218526"/>
              <a:ext cx="2253512" cy="69311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ru-RU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Инфракрасная диагностика тепловых сетей с использованием беспилотных летательных аппаратов и ручных тепловизоров</a:t>
              </a:r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8271" name="TextBox 8270">
              <a:extLst>
                <a:ext uri="{FF2B5EF4-FFF2-40B4-BE49-F238E27FC236}">
                  <a16:creationId xmlns="" xmlns:a16="http://schemas.microsoft.com/office/drawing/2014/main" id="{BA637A93-8D00-DADE-4AD1-506977DEF11B}"/>
                </a:ext>
              </a:extLst>
            </p:cNvPr>
            <p:cNvSpPr txBox="1"/>
            <p:nvPr/>
          </p:nvSpPr>
          <p:spPr>
            <a:xfrm>
              <a:off x="5775007" y="2918262"/>
              <a:ext cx="2299597" cy="28237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Тепловизионное обследование </a:t>
              </a:r>
            </a:p>
          </p:txBody>
        </p:sp>
      </p:grpSp>
      <p:sp>
        <p:nvSpPr>
          <p:cNvPr id="8272" name="TextBox 8271">
            <a:extLst>
              <a:ext uri="{FF2B5EF4-FFF2-40B4-BE49-F238E27FC236}">
                <a16:creationId xmlns="" xmlns:a16="http://schemas.microsoft.com/office/drawing/2014/main" id="{78C0D630-9EB7-8FF7-A4C7-88A6CBA310F6}"/>
              </a:ext>
            </a:extLst>
          </p:cNvPr>
          <p:cNvSpPr txBox="1"/>
          <p:nvPr/>
        </p:nvSpPr>
        <p:spPr>
          <a:xfrm>
            <a:off x="8422537" y="809197"/>
            <a:ext cx="2786931" cy="584775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1200" b="1">
                <a:cs typeface="Arial" pitchFamily="34" charset="0"/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параметрами теплоносителя</a:t>
            </a:r>
          </a:p>
        </p:txBody>
      </p:sp>
      <p:sp>
        <p:nvSpPr>
          <p:cNvPr id="8273" name="TextBox 8272">
            <a:extLst>
              <a:ext uri="{FF2B5EF4-FFF2-40B4-BE49-F238E27FC236}">
                <a16:creationId xmlns="" xmlns:a16="http://schemas.microsoft.com/office/drawing/2014/main" id="{69F4ECEA-EFF7-1BBA-E15C-0A52DCBFE11D}"/>
              </a:ext>
            </a:extLst>
          </p:cNvPr>
          <p:cNvSpPr txBox="1"/>
          <p:nvPr/>
        </p:nvSpPr>
        <p:spPr>
          <a:xfrm>
            <a:off x="8681189" y="3301980"/>
            <a:ext cx="3289435" cy="6282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en-US" altLang="ko-KR" sz="1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274" name="TextBox 8273">
            <a:extLst>
              <a:ext uri="{FF2B5EF4-FFF2-40B4-BE49-F238E27FC236}">
                <a16:creationId xmlns="" xmlns:a16="http://schemas.microsoft.com/office/drawing/2014/main" id="{936B09FA-34E1-7DC3-B7B9-00540074F255}"/>
              </a:ext>
            </a:extLst>
          </p:cNvPr>
          <p:cNvSpPr txBox="1"/>
          <p:nvPr/>
        </p:nvSpPr>
        <p:spPr>
          <a:xfrm>
            <a:off x="8669564" y="2956129"/>
            <a:ext cx="3312687" cy="338554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altLang="ko-K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Входной/Выходной контроль</a:t>
            </a:r>
            <a:endParaRPr lang="ko-KR" alt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76" name="TextBox 8275">
            <a:extLst>
              <a:ext uri="{FF2B5EF4-FFF2-40B4-BE49-F238E27FC236}">
                <a16:creationId xmlns="" xmlns:a16="http://schemas.microsoft.com/office/drawing/2014/main" id="{D35984A7-C44F-E7C8-D959-D86168C3E01D}"/>
              </a:ext>
            </a:extLst>
          </p:cNvPr>
          <p:cNvSpPr txBox="1"/>
          <p:nvPr/>
        </p:nvSpPr>
        <p:spPr>
          <a:xfrm>
            <a:off x="4749542" y="1195949"/>
            <a:ext cx="259669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altLang="ko-KR" sz="1200" dirty="0">
              <a:solidFill>
                <a:schemeClr val="tx1"/>
              </a:solidFill>
              <a:cs typeface="Arial" pitchFamily="34" charset="0"/>
            </a:endParaRPr>
          </a:p>
          <a:p>
            <a:pPr algn="ctr"/>
            <a:endParaRPr lang="ru-RU" altLang="ko-KR" sz="1200" dirty="0">
              <a:cs typeface="Arial" pitchFamily="34" charset="0"/>
            </a:endParaRPr>
          </a:p>
          <a:p>
            <a:pPr algn="ctr"/>
            <a:endParaRPr lang="ru-RU" altLang="ko-KR" sz="1200" dirty="0">
              <a:cs typeface="Arial" pitchFamily="34" charset="0"/>
            </a:endParaRPr>
          </a:p>
          <a:p>
            <a:pPr algn="ctr"/>
            <a:endParaRPr lang="ru-RU" altLang="ko-KR" sz="1200" dirty="0">
              <a:solidFill>
                <a:schemeClr val="tx1"/>
              </a:solidFill>
              <a:cs typeface="Arial" pitchFamily="34" charset="0"/>
            </a:endParaRPr>
          </a:p>
          <a:p>
            <a:pPr algn="ctr"/>
            <a:endParaRPr lang="en-US" altLang="ko-KR" sz="12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8277" name="TextBox 8276">
            <a:extLst>
              <a:ext uri="{FF2B5EF4-FFF2-40B4-BE49-F238E27FC236}">
                <a16:creationId xmlns="" xmlns:a16="http://schemas.microsoft.com/office/drawing/2014/main" id="{ED3F1E52-0D63-9087-9483-DBD05F84BC08}"/>
              </a:ext>
            </a:extLst>
          </p:cNvPr>
          <p:cNvSpPr txBox="1"/>
          <p:nvPr/>
        </p:nvSpPr>
        <p:spPr>
          <a:xfrm>
            <a:off x="4742287" y="830608"/>
            <a:ext cx="2616977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Физический метод</a:t>
            </a:r>
          </a:p>
        </p:txBody>
      </p:sp>
      <p:grpSp>
        <p:nvGrpSpPr>
          <p:cNvPr id="8278" name="Group 87">
            <a:extLst>
              <a:ext uri="{FF2B5EF4-FFF2-40B4-BE49-F238E27FC236}">
                <a16:creationId xmlns="" xmlns:a16="http://schemas.microsoft.com/office/drawing/2014/main" id="{AA6E559C-54D4-C7FC-424F-B365A4D1A438}"/>
              </a:ext>
            </a:extLst>
          </p:cNvPr>
          <p:cNvGrpSpPr/>
          <p:nvPr/>
        </p:nvGrpSpPr>
        <p:grpSpPr>
          <a:xfrm>
            <a:off x="4392326" y="3221649"/>
            <a:ext cx="3116823" cy="1712480"/>
            <a:chOff x="-548507" y="477868"/>
            <a:chExt cx="11570449" cy="6357177"/>
          </a:xfrm>
        </p:grpSpPr>
        <p:sp>
          <p:nvSpPr>
            <p:cNvPr id="8279" name="Freeform: Shape 102">
              <a:extLst>
                <a:ext uri="{FF2B5EF4-FFF2-40B4-BE49-F238E27FC236}">
                  <a16:creationId xmlns="" xmlns:a16="http://schemas.microsoft.com/office/drawing/2014/main" id="{8EDC0DCA-4D06-60EE-238F-5276AB754DE9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80" name="Freeform: Shape 103">
              <a:extLst>
                <a:ext uri="{FF2B5EF4-FFF2-40B4-BE49-F238E27FC236}">
                  <a16:creationId xmlns="" xmlns:a16="http://schemas.microsoft.com/office/drawing/2014/main" id="{2EEDFA64-DA79-EA51-58F1-9CC263BBBA1E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noFill/>
            <a:ln w="571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81" name="Freeform: Shape 105">
              <a:extLst>
                <a:ext uri="{FF2B5EF4-FFF2-40B4-BE49-F238E27FC236}">
                  <a16:creationId xmlns="" xmlns:a16="http://schemas.microsoft.com/office/drawing/2014/main" id="{DADD1372-D6EE-99D9-9D80-23859A6FCFE4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82" name="Freeform: Shape 106">
              <a:extLst>
                <a:ext uri="{FF2B5EF4-FFF2-40B4-BE49-F238E27FC236}">
                  <a16:creationId xmlns="" xmlns:a16="http://schemas.microsoft.com/office/drawing/2014/main" id="{4163A5E3-3A6D-72EC-60CA-6BDA726CE4E0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283" name="Group 107">
              <a:extLst>
                <a:ext uri="{FF2B5EF4-FFF2-40B4-BE49-F238E27FC236}">
                  <a16:creationId xmlns="" xmlns:a16="http://schemas.microsoft.com/office/drawing/2014/main" id="{7F793F64-9636-761E-D84F-91D8BDC7B3C6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8287" name="Rectangle: Rounded Corners 112">
                <a:extLst>
                  <a:ext uri="{FF2B5EF4-FFF2-40B4-BE49-F238E27FC236}">
                    <a16:creationId xmlns="" xmlns:a16="http://schemas.microsoft.com/office/drawing/2014/main" id="{057BF8B2-C43C-65F1-6F6C-6D1205DAC468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88" name="Rectangle: Rounded Corners 113">
                <a:extLst>
                  <a:ext uri="{FF2B5EF4-FFF2-40B4-BE49-F238E27FC236}">
                    <a16:creationId xmlns="" xmlns:a16="http://schemas.microsoft.com/office/drawing/2014/main" id="{D1ACD96E-624F-E282-7294-2F7D4B7901EB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84" name="Group 108">
              <a:extLst>
                <a:ext uri="{FF2B5EF4-FFF2-40B4-BE49-F238E27FC236}">
                  <a16:creationId xmlns="" xmlns:a16="http://schemas.microsoft.com/office/drawing/2014/main" id="{21FE4AD9-ABAE-4AC9-E131-E9D17D6FCC6B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8285" name="Rectangle: Rounded Corners 110">
                <a:extLst>
                  <a:ext uri="{FF2B5EF4-FFF2-40B4-BE49-F238E27FC236}">
                    <a16:creationId xmlns="" xmlns:a16="http://schemas.microsoft.com/office/drawing/2014/main" id="{FE7FDB3F-F8DB-9770-42F9-67D6444EA386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86" name="Rectangle: Rounded Corners 111">
                <a:extLst>
                  <a:ext uri="{FF2B5EF4-FFF2-40B4-BE49-F238E27FC236}">
                    <a16:creationId xmlns="" xmlns:a16="http://schemas.microsoft.com/office/drawing/2014/main" id="{C7041172-C036-8764-8224-B2D7CBA96B95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8302" name="Elbow Connector 61">
            <a:extLst>
              <a:ext uri="{FF2B5EF4-FFF2-40B4-BE49-F238E27FC236}">
                <a16:creationId xmlns="" xmlns:a16="http://schemas.microsoft.com/office/drawing/2014/main" id="{AD977C69-1CB7-0E9B-281D-C2D20D9BD4EA}"/>
              </a:ext>
            </a:extLst>
          </p:cNvPr>
          <p:cNvCxnSpPr>
            <a:cxnSpLocks/>
          </p:cNvCxnSpPr>
          <p:nvPr/>
        </p:nvCxnSpPr>
        <p:spPr>
          <a:xfrm flipV="1">
            <a:off x="6719922" y="3929402"/>
            <a:ext cx="1949642" cy="584833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03" name="Rectangle 52">
            <a:extLst>
              <a:ext uri="{FF2B5EF4-FFF2-40B4-BE49-F238E27FC236}">
                <a16:creationId xmlns="" xmlns:a16="http://schemas.microsoft.com/office/drawing/2014/main" id="{DE4A291B-72E7-F95A-0030-DACD6987E8C0}"/>
              </a:ext>
            </a:extLst>
          </p:cNvPr>
          <p:cNvSpPr/>
          <p:nvPr/>
        </p:nvSpPr>
        <p:spPr>
          <a:xfrm>
            <a:off x="695365" y="5185375"/>
            <a:ext cx="2943970" cy="53608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07" name="TextBox 8306">
            <a:extLst>
              <a:ext uri="{FF2B5EF4-FFF2-40B4-BE49-F238E27FC236}">
                <a16:creationId xmlns="" xmlns:a16="http://schemas.microsoft.com/office/drawing/2014/main" id="{E4018B1D-FB7C-DA0F-9D20-E0C17D9C9600}"/>
              </a:ext>
            </a:extLst>
          </p:cNvPr>
          <p:cNvSpPr txBox="1"/>
          <p:nvPr/>
        </p:nvSpPr>
        <p:spPr>
          <a:xfrm>
            <a:off x="661151" y="4584649"/>
            <a:ext cx="2955413" cy="584775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Оперативно-дистанционный контроль ППУ ПЭ </a:t>
            </a:r>
          </a:p>
        </p:txBody>
      </p:sp>
      <p:sp>
        <p:nvSpPr>
          <p:cNvPr id="8309" name="TextBox 8308">
            <a:extLst>
              <a:ext uri="{FF2B5EF4-FFF2-40B4-BE49-F238E27FC236}">
                <a16:creationId xmlns="" xmlns:a16="http://schemas.microsoft.com/office/drawing/2014/main" id="{CCB98D86-9335-C862-288E-2904496533A4}"/>
              </a:ext>
            </a:extLst>
          </p:cNvPr>
          <p:cNvSpPr txBox="1"/>
          <p:nvPr/>
        </p:nvSpPr>
        <p:spPr>
          <a:xfrm>
            <a:off x="547478" y="5196857"/>
            <a:ext cx="299209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увлажнения тепловой изоляции в ППУ ПЭ</a:t>
            </a:r>
            <a:endParaRPr lang="en-US" altLang="ko-K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11" name="TextBox 8310">
            <a:extLst>
              <a:ext uri="{FF2B5EF4-FFF2-40B4-BE49-F238E27FC236}">
                <a16:creationId xmlns="" xmlns:a16="http://schemas.microsoft.com/office/drawing/2014/main" id="{5570F4C2-9F93-85DF-5D9E-B132C41A9388}"/>
              </a:ext>
            </a:extLst>
          </p:cNvPr>
          <p:cNvSpPr txBox="1"/>
          <p:nvPr/>
        </p:nvSpPr>
        <p:spPr>
          <a:xfrm>
            <a:off x="4524850" y="5754384"/>
            <a:ext cx="289441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endParaRPr lang="ru-RU" altLang="ko-KR" sz="1200" dirty="0">
              <a:solidFill>
                <a:schemeClr val="tx1"/>
              </a:solidFill>
              <a:cs typeface="Arial" pitchFamily="34" charset="0"/>
            </a:endParaRPr>
          </a:p>
          <a:p>
            <a:pPr algn="r"/>
            <a:r>
              <a:rPr lang="ru-RU" altLang="ko-KR" sz="12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s</a:t>
            </a:r>
          </a:p>
        </p:txBody>
      </p:sp>
      <p:sp>
        <p:nvSpPr>
          <p:cNvPr id="8312" name="TextBox 8311">
            <a:extLst>
              <a:ext uri="{FF2B5EF4-FFF2-40B4-BE49-F238E27FC236}">
                <a16:creationId xmlns="" xmlns:a16="http://schemas.microsoft.com/office/drawing/2014/main" id="{11DBF691-54AA-CCE1-A302-13233CE5EC38}"/>
              </a:ext>
            </a:extLst>
          </p:cNvPr>
          <p:cNvSpPr txBox="1"/>
          <p:nvPr/>
        </p:nvSpPr>
        <p:spPr>
          <a:xfrm>
            <a:off x="4512510" y="5412652"/>
            <a:ext cx="2906751" cy="338554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Внутритрубная диагностика</a:t>
            </a:r>
          </a:p>
        </p:txBody>
      </p:sp>
      <p:cxnSp>
        <p:nvCxnSpPr>
          <p:cNvPr id="8313" name="Straight Arrow Connector 53">
            <a:extLst>
              <a:ext uri="{FF2B5EF4-FFF2-40B4-BE49-F238E27FC236}">
                <a16:creationId xmlns="" xmlns:a16="http://schemas.microsoft.com/office/drawing/2014/main" id="{166DFFC0-43AF-50B1-DAEE-4109A064BBCB}"/>
              </a:ext>
            </a:extLst>
          </p:cNvPr>
          <p:cNvCxnSpPr>
            <a:cxnSpLocks/>
          </p:cNvCxnSpPr>
          <p:nvPr/>
        </p:nvCxnSpPr>
        <p:spPr>
          <a:xfrm flipH="1">
            <a:off x="4950986" y="4984248"/>
            <a:ext cx="5665" cy="406935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14" name="TextBox 8313">
            <a:extLst>
              <a:ext uri="{FF2B5EF4-FFF2-40B4-BE49-F238E27FC236}">
                <a16:creationId xmlns="" xmlns:a16="http://schemas.microsoft.com/office/drawing/2014/main" id="{CCF121D0-B87E-8627-3C87-8CDE6F245284}"/>
              </a:ext>
            </a:extLst>
          </p:cNvPr>
          <p:cNvSpPr txBox="1"/>
          <p:nvPr/>
        </p:nvSpPr>
        <p:spPr>
          <a:xfrm>
            <a:off x="1397221" y="1451762"/>
            <a:ext cx="29402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altLang="ko-K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Регулярные по графику обходы/осмотры</a:t>
            </a:r>
          </a:p>
          <a:p>
            <a:pPr algn="r"/>
            <a:r>
              <a:rPr lang="ru-RU" altLang="ko-K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участков тепловых сетей, осмотр теплофикационных камер и состояния оборудования. </a:t>
            </a:r>
          </a:p>
        </p:txBody>
      </p:sp>
      <p:sp>
        <p:nvSpPr>
          <p:cNvPr id="8315" name="TextBox 8314">
            <a:extLst>
              <a:ext uri="{FF2B5EF4-FFF2-40B4-BE49-F238E27FC236}">
                <a16:creationId xmlns="" xmlns:a16="http://schemas.microsoft.com/office/drawing/2014/main" id="{0E1BC377-4AE2-DB83-24CD-A2FB07B62AD8}"/>
              </a:ext>
            </a:extLst>
          </p:cNvPr>
          <p:cNvSpPr txBox="1"/>
          <p:nvPr/>
        </p:nvSpPr>
        <p:spPr>
          <a:xfrm>
            <a:off x="4736517" y="1234313"/>
            <a:ext cx="265764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на прочность и плотность. Испытания на максимальную температуру. Гидравлические испытания. Испытания на тепловые потери</a:t>
            </a:r>
          </a:p>
          <a:p>
            <a:pPr algn="just"/>
            <a:endParaRPr lang="ru-RU" altLang="ko-K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16" name="TextBox 8315">
            <a:extLst>
              <a:ext uri="{FF2B5EF4-FFF2-40B4-BE49-F238E27FC236}">
                <a16:creationId xmlns="" xmlns:a16="http://schemas.microsoft.com/office/drawing/2014/main" id="{10A83F1A-30A7-6840-2654-346B54C7CE2A}"/>
              </a:ext>
            </a:extLst>
          </p:cNvPr>
          <p:cNvSpPr txBox="1"/>
          <p:nvPr/>
        </p:nvSpPr>
        <p:spPr>
          <a:xfrm>
            <a:off x="8414297" y="1446957"/>
            <a:ext cx="295279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и координация </a:t>
            </a:r>
          </a:p>
          <a:p>
            <a:pPr algn="r"/>
            <a:r>
              <a:rPr lang="ru-RU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производственной информации по температуре, давлению, </a:t>
            </a:r>
            <a:r>
              <a:rPr lang="ru-RU" altLang="ko-K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расходу теплоносителя. </a:t>
            </a:r>
            <a:endParaRPr lang="ru-RU" altLang="ko-K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теплоносителя.</a:t>
            </a:r>
          </a:p>
        </p:txBody>
      </p:sp>
      <p:sp>
        <p:nvSpPr>
          <p:cNvPr id="8317" name="TextBox 8316">
            <a:extLst>
              <a:ext uri="{FF2B5EF4-FFF2-40B4-BE49-F238E27FC236}">
                <a16:creationId xmlns="" xmlns:a16="http://schemas.microsoft.com/office/drawing/2014/main" id="{96E2742E-5D98-BEB5-86AF-D999EE09235A}"/>
              </a:ext>
            </a:extLst>
          </p:cNvPr>
          <p:cNvSpPr txBox="1"/>
          <p:nvPr/>
        </p:nvSpPr>
        <p:spPr>
          <a:xfrm>
            <a:off x="8273789" y="3325930"/>
            <a:ext cx="37429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поставляемой продукции и качества и строительно-монтажных работ.</a:t>
            </a:r>
            <a:endParaRPr lang="en-US" altLang="ko-K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18" name="TextBox 8317">
            <a:extLst>
              <a:ext uri="{FF2B5EF4-FFF2-40B4-BE49-F238E27FC236}">
                <a16:creationId xmlns="" xmlns:a16="http://schemas.microsoft.com/office/drawing/2014/main" id="{7C1B6832-5A89-066A-0152-0E763F3E943A}"/>
              </a:ext>
            </a:extLst>
          </p:cNvPr>
          <p:cNvSpPr txBox="1"/>
          <p:nvPr/>
        </p:nvSpPr>
        <p:spPr>
          <a:xfrm>
            <a:off x="4541085" y="5736028"/>
            <a:ext cx="28016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толщины стенки </a:t>
            </a:r>
          </a:p>
          <a:p>
            <a:pPr algn="ctr"/>
            <a:r>
              <a:rPr lang="ru-RU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трубопроводов, </a:t>
            </a:r>
            <a:r>
              <a:rPr lang="ru-RU" altLang="ko-K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степени </a:t>
            </a:r>
            <a:r>
              <a:rPr lang="ru-RU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износа</a:t>
            </a:r>
            <a:endParaRPr lang="en-US" altLang="ko-K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26" name="Рисунок 5">
            <a:extLst>
              <a:ext uri="{FF2B5EF4-FFF2-40B4-BE49-F238E27FC236}">
                <a16:creationId xmlns="" xmlns:a16="http://schemas.microsoft.com/office/drawing/2014/main" id="{F555F388-CCB9-945B-6A66-DC0D9C2DFE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024" y="3320625"/>
            <a:ext cx="896225" cy="37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38" name="Рисунок 8337">
            <a:extLst>
              <a:ext uri="{FF2B5EF4-FFF2-40B4-BE49-F238E27FC236}">
                <a16:creationId xmlns="" xmlns:a16="http://schemas.microsoft.com/office/drawing/2014/main" id="{02BBF82C-0D6F-F204-CEE5-9272C69276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867"/>
          <a:stretch/>
        </p:blipFill>
        <p:spPr bwMode="auto">
          <a:xfrm>
            <a:off x="4812912" y="3279179"/>
            <a:ext cx="1013052" cy="7132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339" name="Рисунок 8338">
            <a:extLst>
              <a:ext uri="{FF2B5EF4-FFF2-40B4-BE49-F238E27FC236}">
                <a16:creationId xmlns="" xmlns:a16="http://schemas.microsoft.com/office/drawing/2014/main" id="{490E3C17-FD77-4B80-F394-C1E8406075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9155" y="4017521"/>
            <a:ext cx="1114834" cy="729006"/>
          </a:xfrm>
          <a:prstGeom prst="rect">
            <a:avLst/>
          </a:prstGeom>
        </p:spPr>
      </p:pic>
      <p:pic>
        <p:nvPicPr>
          <p:cNvPr id="8345" name="Рисунок 8344">
            <a:extLst>
              <a:ext uri="{FF2B5EF4-FFF2-40B4-BE49-F238E27FC236}">
                <a16:creationId xmlns="" xmlns:a16="http://schemas.microsoft.com/office/drawing/2014/main" id="{7CA388E4-274A-1F92-1AA5-3EECCEE7B5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1472" y="4017521"/>
            <a:ext cx="1175336" cy="7336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8868B61-B18A-F747-7CE1-712E8851F1F0}"/>
              </a:ext>
            </a:extLst>
          </p:cNvPr>
          <p:cNvSpPr txBox="1"/>
          <p:nvPr/>
        </p:nvSpPr>
        <p:spPr>
          <a:xfrm>
            <a:off x="1862706" y="6352143"/>
            <a:ext cx="868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Практический опыт эксплуатации системы мониторинга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Ортомат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МТС»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397025" y="2443980"/>
            <a:ext cx="2299964" cy="307777"/>
          </a:xfrm>
          <a:prstGeom prst="rect">
            <a:avLst/>
          </a:prstGeom>
          <a:solidFill>
            <a:srgbClr val="973735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на Источнике</a:t>
            </a:r>
            <a:endParaRPr lang="ru-RU" sz="1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="" xmlns:a16="http://schemas.microsoft.com/office/drawing/2014/main" id="{F6507CF0-A559-69FD-AC9A-15F2F5AA804C}"/>
              </a:ext>
            </a:extLst>
          </p:cNvPr>
          <p:cNvSpPr/>
          <p:nvPr/>
        </p:nvSpPr>
        <p:spPr bwMode="auto">
          <a:xfrm>
            <a:off x="8319793" y="1629402"/>
            <a:ext cx="639192" cy="531424"/>
          </a:xfrm>
          <a:prstGeom prst="rect">
            <a:avLst/>
          </a:prstGeom>
          <a:solidFill>
            <a:srgbClr val="00B05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24/7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63897" y="3849733"/>
            <a:ext cx="3061088" cy="523220"/>
          </a:xfrm>
          <a:prstGeom prst="rect">
            <a:avLst/>
          </a:prstGeom>
          <a:solidFill>
            <a:srgbClr val="973735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отопительного сезона и в начале отопительного сезона.</a:t>
            </a:r>
            <a:endParaRPr lang="ru-RU" sz="1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0796692" y="3792289"/>
            <a:ext cx="1186897" cy="307777"/>
          </a:xfrm>
          <a:prstGeom prst="rect">
            <a:avLst/>
          </a:prstGeom>
          <a:solidFill>
            <a:srgbClr val="973735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</a:t>
            </a:r>
            <a:endParaRPr lang="ru-RU" sz="1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="" xmlns:a16="http://schemas.microsoft.com/office/drawing/2014/main" id="{F6507CF0-A559-69FD-AC9A-15F2F5AA804C}"/>
              </a:ext>
            </a:extLst>
          </p:cNvPr>
          <p:cNvSpPr/>
          <p:nvPr/>
        </p:nvSpPr>
        <p:spPr bwMode="auto">
          <a:xfrm>
            <a:off x="8124519" y="3348269"/>
            <a:ext cx="639192" cy="531424"/>
          </a:xfrm>
          <a:prstGeom prst="rect">
            <a:avLst/>
          </a:prstGeom>
          <a:solidFill>
            <a:srgbClr val="00B05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24/7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339065" y="2252771"/>
            <a:ext cx="1261429" cy="307777"/>
          </a:xfrm>
          <a:prstGeom prst="rect">
            <a:avLst/>
          </a:prstGeom>
          <a:solidFill>
            <a:srgbClr val="973735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графику</a:t>
            </a:r>
            <a:endParaRPr lang="ru-RU" sz="1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382538" y="5736028"/>
            <a:ext cx="1261429" cy="307777"/>
          </a:xfrm>
          <a:prstGeom prst="rect">
            <a:avLst/>
          </a:prstGeom>
          <a:solidFill>
            <a:srgbClr val="973735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графику</a:t>
            </a:r>
            <a:endParaRPr lang="ru-RU" sz="1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073285" y="5101418"/>
            <a:ext cx="2356734" cy="30777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Межотопительный период</a:t>
            </a:r>
            <a:endParaRPr lang="ru-RU" sz="1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7" name="Group 63">
            <a:extLst>
              <a:ext uri="{FF2B5EF4-FFF2-40B4-BE49-F238E27FC236}">
                <a16:creationId xmlns="" xmlns:a16="http://schemas.microsoft.com/office/drawing/2014/main" id="{80DEFA63-2BA6-730E-141D-CAB35BF76E0F}"/>
              </a:ext>
            </a:extLst>
          </p:cNvPr>
          <p:cNvGrpSpPr/>
          <p:nvPr/>
        </p:nvGrpSpPr>
        <p:grpSpPr>
          <a:xfrm>
            <a:off x="8873438" y="4380884"/>
            <a:ext cx="3052134" cy="1425605"/>
            <a:chOff x="5765791" y="2937677"/>
            <a:chExt cx="2308813" cy="1189053"/>
          </a:xfrm>
          <a:noFill/>
        </p:grpSpPr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55E2F57E-F4F9-E973-8398-7881F6F41595}"/>
                </a:ext>
              </a:extLst>
            </p:cNvPr>
            <p:cNvSpPr txBox="1"/>
            <p:nvPr/>
          </p:nvSpPr>
          <p:spPr>
            <a:xfrm>
              <a:off x="5821092" y="3433621"/>
              <a:ext cx="2253512" cy="69310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ru-RU" altLang="ko-KR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Дистанционное обнаружение утечек на ранней стадии, контроль стабильного/нестабильного течения жидкости по трубопроводу</a:t>
              </a:r>
              <a:endPara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BA637A93-8D00-DADE-4AD1-506977DEF11B}"/>
                </a:ext>
              </a:extLst>
            </p:cNvPr>
            <p:cNvSpPr txBox="1"/>
            <p:nvPr/>
          </p:nvSpPr>
          <p:spPr>
            <a:xfrm>
              <a:off x="5765791" y="2937677"/>
              <a:ext cx="2299597" cy="48774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Система непрерывного мониторинга тепловых сетей</a:t>
              </a:r>
              <a:endPara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10750681" y="5784041"/>
            <a:ext cx="1186897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</a:t>
            </a:r>
            <a:endParaRPr lang="ru-RU" sz="1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6" name="Elbow Connector 83">
            <a:extLst>
              <a:ext uri="{FF2B5EF4-FFF2-40B4-BE49-F238E27FC236}">
                <a16:creationId xmlns="" xmlns:a16="http://schemas.microsoft.com/office/drawing/2014/main" id="{FE32589E-DE67-E502-1132-669BD9E34CBB}"/>
              </a:ext>
            </a:extLst>
          </p:cNvPr>
          <p:cNvCxnSpPr>
            <a:cxnSpLocks/>
            <a:endCxn id="8303" idx="3"/>
          </p:cNvCxnSpPr>
          <p:nvPr/>
        </p:nvCxnSpPr>
        <p:spPr>
          <a:xfrm rot="10800000" flipV="1">
            <a:off x="3639335" y="4877036"/>
            <a:ext cx="760968" cy="57638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Прямоугольник 78">
            <a:extLst>
              <a:ext uri="{FF2B5EF4-FFF2-40B4-BE49-F238E27FC236}">
                <a16:creationId xmlns="" xmlns:a16="http://schemas.microsoft.com/office/drawing/2014/main" id="{F6507CF0-A559-69FD-AC9A-15F2F5AA804C}"/>
              </a:ext>
            </a:extLst>
          </p:cNvPr>
          <p:cNvSpPr/>
          <p:nvPr/>
        </p:nvSpPr>
        <p:spPr bwMode="auto">
          <a:xfrm>
            <a:off x="8427408" y="5175429"/>
            <a:ext cx="639192" cy="531424"/>
          </a:xfrm>
          <a:prstGeom prst="rect">
            <a:avLst/>
          </a:prstGeom>
          <a:solidFill>
            <a:srgbClr val="FF0000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24/7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80" name="Elbow Connector 61">
            <a:extLst>
              <a:ext uri="{FF2B5EF4-FFF2-40B4-BE49-F238E27FC236}">
                <a16:creationId xmlns="" xmlns:a16="http://schemas.microsoft.com/office/drawing/2014/main" id="{AD977C69-1CB7-0E9B-281D-C2D20D9BD4EA}"/>
              </a:ext>
            </a:extLst>
          </p:cNvPr>
          <p:cNvCxnSpPr>
            <a:cxnSpLocks/>
          </p:cNvCxnSpPr>
          <p:nvPr/>
        </p:nvCxnSpPr>
        <p:spPr>
          <a:xfrm>
            <a:off x="7509149" y="4877036"/>
            <a:ext cx="1437394" cy="929453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4763008" y="2240527"/>
            <a:ext cx="2575978" cy="523220"/>
          </a:xfrm>
          <a:prstGeom prst="rect">
            <a:avLst/>
          </a:prstGeom>
          <a:solidFill>
            <a:srgbClr val="973735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раз в год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раз в 5 лет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89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7A19023-E5D5-2F34-06A9-AE166C0603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65" t="37472" r="39414" b="19540"/>
          <a:stretch/>
        </p:blipFill>
        <p:spPr>
          <a:xfrm>
            <a:off x="562867" y="693618"/>
            <a:ext cx="5814896" cy="3383503"/>
          </a:xfrm>
          <a:prstGeom prst="rect">
            <a:avLst/>
          </a:prstGeom>
        </p:spPr>
      </p:pic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5177" y="163889"/>
            <a:ext cx="7927975" cy="3683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25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ОПИСАНИЕ СИСТЕМЫ МОНИТОРИНГА СЕТЕЙ ТЕПЛОСНАБЖЕНИЯ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19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8ACF9F-D9A0-49BA-9AC7-F825F9D02258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 altLang="ru-RU">
              <a:solidFill>
                <a:srgbClr val="898989"/>
              </a:solidFill>
            </a:endParaRPr>
          </a:p>
        </p:txBody>
      </p:sp>
      <p:cxnSp>
        <p:nvCxnSpPr>
          <p:cNvPr id="14" name="Прямая соединительная линия 13"/>
          <p:cNvCxnSpPr>
            <a:cxnSpLocks/>
          </p:cNvCxnSpPr>
          <p:nvPr/>
        </p:nvCxnSpPr>
        <p:spPr>
          <a:xfrm flipV="1">
            <a:off x="2877209" y="837054"/>
            <a:ext cx="0" cy="26987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4853" y="692388"/>
            <a:ext cx="4423917" cy="2948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4853" y="3751285"/>
            <a:ext cx="4423917" cy="2520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15" name="Рисунок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77" y="4678185"/>
            <a:ext cx="5508419" cy="157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540344" y="3831354"/>
            <a:ext cx="60753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Рис.1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Пример установки акустических датчиков «Ортомат МТС» на трубопроводах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FC0506F-E602-C504-2865-453DF225503C}"/>
              </a:ext>
            </a:extLst>
          </p:cNvPr>
          <p:cNvSpPr txBox="1"/>
          <p:nvPr/>
        </p:nvSpPr>
        <p:spPr>
          <a:xfrm>
            <a:off x="3773822" y="3455848"/>
            <a:ext cx="27030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Тепловая камера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F180634-6743-DAC7-5D65-E69189AB65DF}"/>
              </a:ext>
            </a:extLst>
          </p:cNvPr>
          <p:cNvSpPr txBox="1"/>
          <p:nvPr/>
        </p:nvSpPr>
        <p:spPr>
          <a:xfrm>
            <a:off x="6713966" y="3244334"/>
            <a:ext cx="26264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Монтаж датчиков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A8726D4-3D63-CB4E-A66A-3827773F699F}"/>
              </a:ext>
            </a:extLst>
          </p:cNvPr>
          <p:cNvSpPr txBox="1"/>
          <p:nvPr/>
        </p:nvSpPr>
        <p:spPr>
          <a:xfrm>
            <a:off x="7850221" y="3748835"/>
            <a:ext cx="32885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Общий вид датчиков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="" xmlns:a16="http://schemas.microsoft.com/office/drawing/2014/main" id="{839F20A8-2447-3C95-E858-5A1292A4F0CE}"/>
              </a:ext>
            </a:extLst>
          </p:cNvPr>
          <p:cNvSpPr/>
          <p:nvPr/>
        </p:nvSpPr>
        <p:spPr>
          <a:xfrm>
            <a:off x="2363824" y="1210500"/>
            <a:ext cx="826848" cy="959489"/>
          </a:xfrm>
          <a:custGeom>
            <a:avLst/>
            <a:gdLst>
              <a:gd name="connsiteX0" fmla="*/ 157627 w 272277"/>
              <a:gd name="connsiteY0" fmla="*/ 0 h 730295"/>
              <a:gd name="connsiteX1" fmla="*/ 1984 w 272277"/>
              <a:gd name="connsiteY1" fmla="*/ 710119 h 730295"/>
              <a:gd name="connsiteX2" fmla="*/ 254903 w 272277"/>
              <a:gd name="connsiteY2" fmla="*/ 535021 h 730295"/>
              <a:gd name="connsiteX3" fmla="*/ 254903 w 272277"/>
              <a:gd name="connsiteY3" fmla="*/ 525293 h 73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277" h="730295">
                <a:moveTo>
                  <a:pt x="157627" y="0"/>
                </a:moveTo>
                <a:cubicBezTo>
                  <a:pt x="71699" y="310474"/>
                  <a:pt x="-14229" y="620949"/>
                  <a:pt x="1984" y="710119"/>
                </a:cubicBezTo>
                <a:cubicBezTo>
                  <a:pt x="18197" y="799289"/>
                  <a:pt x="212750" y="565825"/>
                  <a:pt x="254903" y="535021"/>
                </a:cubicBezTo>
                <a:cubicBezTo>
                  <a:pt x="297056" y="504217"/>
                  <a:pt x="248418" y="531778"/>
                  <a:pt x="254903" y="52529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="" xmlns:a16="http://schemas.microsoft.com/office/drawing/2014/main" id="{3A41158B-F002-8640-767B-7029CAB2AA7E}"/>
              </a:ext>
            </a:extLst>
          </p:cNvPr>
          <p:cNvSpPr/>
          <p:nvPr/>
        </p:nvSpPr>
        <p:spPr>
          <a:xfrm>
            <a:off x="3015574" y="1056184"/>
            <a:ext cx="1742470" cy="1229816"/>
          </a:xfrm>
          <a:custGeom>
            <a:avLst/>
            <a:gdLst>
              <a:gd name="connsiteX0" fmla="*/ 1400783 w 1742470"/>
              <a:gd name="connsiteY0" fmla="*/ 1229816 h 1229816"/>
              <a:gd name="connsiteX1" fmla="*/ 1741252 w 1742470"/>
              <a:gd name="connsiteY1" fmla="*/ 850437 h 1229816"/>
              <a:gd name="connsiteX2" fmla="*/ 1488332 w 1742470"/>
              <a:gd name="connsiteY2" fmla="*/ 344599 h 1229816"/>
              <a:gd name="connsiteX3" fmla="*/ 846307 w 1742470"/>
              <a:gd name="connsiteY3" fmla="*/ 33314 h 1229816"/>
              <a:gd name="connsiteX4" fmla="*/ 0 w 1742470"/>
              <a:gd name="connsiteY4" fmla="*/ 23586 h 122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470" h="1229816">
                <a:moveTo>
                  <a:pt x="1400783" y="1229816"/>
                </a:moveTo>
                <a:cubicBezTo>
                  <a:pt x="1563722" y="1113894"/>
                  <a:pt x="1726661" y="997973"/>
                  <a:pt x="1741252" y="850437"/>
                </a:cubicBezTo>
                <a:cubicBezTo>
                  <a:pt x="1755843" y="702901"/>
                  <a:pt x="1637489" y="480786"/>
                  <a:pt x="1488332" y="344599"/>
                </a:cubicBezTo>
                <a:cubicBezTo>
                  <a:pt x="1339175" y="208412"/>
                  <a:pt x="1094362" y="86816"/>
                  <a:pt x="846307" y="33314"/>
                </a:cubicBezTo>
                <a:cubicBezTo>
                  <a:pt x="598252" y="-20188"/>
                  <a:pt x="299126" y="1699"/>
                  <a:pt x="0" y="2358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EBF223B0-6F5C-A258-2070-1EC2FE488197}"/>
              </a:ext>
            </a:extLst>
          </p:cNvPr>
          <p:cNvSpPr/>
          <p:nvPr/>
        </p:nvSpPr>
        <p:spPr>
          <a:xfrm>
            <a:off x="2824170" y="1164781"/>
            <a:ext cx="4571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09346B2B-2877-7C9F-29AE-61A5604E2DE4}"/>
              </a:ext>
            </a:extLst>
          </p:cNvPr>
          <p:cNvSpPr/>
          <p:nvPr/>
        </p:nvSpPr>
        <p:spPr>
          <a:xfrm>
            <a:off x="3009464" y="1061207"/>
            <a:ext cx="4571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85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для еженедельного совещения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3. Еженедельный доклад 23.11.20" id="{0DCE3FC0-0D0F-4A70-ACDB-752DC5D3515E}" vid="{E11D014F-0B5E-4166-9C31-2C4EA1584D3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Ретро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  <a:fontScheme name="Ретро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Ретро">
    <a:fillStyleLst>
      <a:solidFill>
        <a:schemeClr val="phClr"/>
      </a:solidFill>
      <a:gradFill rotWithShape="1">
        <a:gsLst>
          <a:gs pos="0">
            <a:schemeClr val="phClr">
              <a:tint val="65000"/>
              <a:shade val="92000"/>
              <a:satMod val="130000"/>
            </a:schemeClr>
          </a:gs>
          <a:gs pos="45000">
            <a:schemeClr val="phClr">
              <a:tint val="60000"/>
              <a:shade val="99000"/>
              <a:satMod val="120000"/>
            </a:schemeClr>
          </a:gs>
          <a:gs pos="100000">
            <a:schemeClr val="phClr">
              <a:tint val="55000"/>
              <a:satMod val="14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shade val="85000"/>
              <a:satMod val="130000"/>
            </a:schemeClr>
          </a:gs>
          <a:gs pos="34000">
            <a:schemeClr val="phClr">
              <a:shade val="87000"/>
              <a:satMod val="125000"/>
            </a:schemeClr>
          </a:gs>
          <a:gs pos="70000">
            <a:schemeClr val="phClr">
              <a:tint val="100000"/>
              <a:shade val="90000"/>
              <a:satMod val="130000"/>
            </a:schemeClr>
          </a:gs>
          <a:gs pos="100000">
            <a:schemeClr val="phClr">
              <a:tint val="100000"/>
              <a:shade val="100000"/>
              <a:satMod val="110000"/>
            </a:schemeClr>
          </a:gs>
        </a:gsLst>
        <a:path path="circle">
          <a:fillToRect l="100000" t="100000" r="100000" b="100000"/>
        </a:path>
      </a:gradFill>
    </a:fillStyleLst>
    <a:lnStyleLst>
      <a:ln w="12700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2700000" algn="br" rotWithShape="0">
            <a:srgbClr val="000000">
              <a:alpha val="60000"/>
            </a:srgbClr>
          </a:outerShdw>
        </a:effectLst>
      </a:effectStyle>
      <a:effectStyle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a:effectStyle>
    </a:effectStyleLst>
    <a:bgFillStyleLst>
      <a:solidFill>
        <a:schemeClr val="phClr"/>
      </a:solidFill>
      <a:solidFill>
        <a:schemeClr val="phClr">
          <a:tint val="90000"/>
          <a:shade val="97000"/>
          <a:satMod val="130000"/>
        </a:schemeClr>
      </a:solidFill>
      <a:gradFill rotWithShape="1">
        <a:gsLst>
          <a:gs pos="0">
            <a:schemeClr val="phClr">
              <a:tint val="96000"/>
              <a:shade val="99000"/>
              <a:satMod val="140000"/>
            </a:schemeClr>
          </a:gs>
          <a:gs pos="65000">
            <a:schemeClr val="phClr">
              <a:tint val="100000"/>
              <a:shade val="80000"/>
              <a:satMod val="130000"/>
            </a:schemeClr>
          </a:gs>
          <a:gs pos="100000">
            <a:schemeClr val="phClr">
              <a:tint val="100000"/>
              <a:shade val="48000"/>
              <a:satMod val="120000"/>
            </a:schemeClr>
          </a:gs>
        </a:gsLst>
        <a:lin ang="162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для еженедельного совещения3</Template>
  <TotalTime>8590</TotalTime>
  <Words>1804</Words>
  <Application>Microsoft Office PowerPoint</Application>
  <PresentationFormat>Произвольный</PresentationFormat>
  <Paragraphs>429</Paragraphs>
  <Slides>26</Slides>
  <Notes>26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Шаблон для еженедельного совещения3</vt:lpstr>
      <vt:lpstr>PDF</vt:lpstr>
      <vt:lpstr>ПРАКТИЧЕСКИЙ ОПЫТ ЭКСПЛУАТАЦИИ  СИСТЕМЫ МОНИТОРИНГА  СЕТЕЙ ТЕПЛОСНАБЖЕНИЯ «ОРТОМАТ МТС»</vt:lpstr>
      <vt:lpstr>Презентация PowerPoint</vt:lpstr>
      <vt:lpstr>Презентация PowerPoint</vt:lpstr>
      <vt:lpstr>Презентация PowerPoint</vt:lpstr>
      <vt:lpstr>Алгоритм повышения надёжности тепловых сетей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Позднякова Светлана Павловна</dc:creator>
  <cp:lastModifiedBy>Чмуль Валерий Николаевич</cp:lastModifiedBy>
  <cp:revision>1057</cp:revision>
  <cp:lastPrinted>2022-06-08T15:13:20Z</cp:lastPrinted>
  <dcterms:created xsi:type="dcterms:W3CDTF">2020-12-11T10:49:01Z</dcterms:created>
  <dcterms:modified xsi:type="dcterms:W3CDTF">2022-10-26T11:07:14Z</dcterms:modified>
</cp:coreProperties>
</file>